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76" r:id="rId5"/>
    <p:sldId id="258" r:id="rId6"/>
    <p:sldId id="275" r:id="rId7"/>
    <p:sldId id="280" r:id="rId8"/>
    <p:sldId id="283" r:id="rId9"/>
    <p:sldId id="281" r:id="rId10"/>
    <p:sldId id="282" r:id="rId11"/>
    <p:sldId id="284" r:id="rId12"/>
    <p:sldId id="287" r:id="rId13"/>
    <p:sldId id="307" r:id="rId14"/>
    <p:sldId id="305" r:id="rId15"/>
    <p:sldId id="306" r:id="rId16"/>
    <p:sldId id="293" r:id="rId17"/>
    <p:sldId id="268" r:id="rId18"/>
    <p:sldId id="302" r:id="rId19"/>
    <p:sldId id="300" r:id="rId20"/>
    <p:sldId id="277" r:id="rId21"/>
    <p:sldId id="272" r:id="rId22"/>
    <p:sldId id="273" r:id="rId23"/>
    <p:sldId id="274" r:id="rId24"/>
    <p:sldId id="290" r:id="rId25"/>
    <p:sldId id="291" r:id="rId26"/>
    <p:sldId id="292" r:id="rId27"/>
    <p:sldId id="304" r:id="rId28"/>
    <p:sldId id="257" r:id="rId29"/>
    <p:sldId id="294" r:id="rId30"/>
    <p:sldId id="296" r:id="rId31"/>
    <p:sldId id="297" r:id="rId32"/>
    <p:sldId id="298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B1516F-9E56-5AF0-BC12-B87514479FD0}" name="DAVIAN BENITO" initials="DB" userId="DAVIAN BENITO" providerId="None"/>
  <p188:author id="{6E38D270-3A4C-2603-054A-7C4466DEBBD0}" name="SURYA ABDILLAH" initials="" userId="S::5025201229@student.its.ac.id::f7c2fd0a-dc3f-48fc-ad0d-96ddad678b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787"/>
    <a:srgbClr val="D8E3EF"/>
    <a:srgbClr val="DEDECD"/>
    <a:srgbClr val="FFFFFF"/>
    <a:srgbClr val="80350E"/>
    <a:srgbClr val="46B1E1"/>
    <a:srgbClr val="000000"/>
    <a:srgbClr val="C00000"/>
    <a:srgbClr val="4C72B0"/>
    <a:srgbClr val="C4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39FD5-AEEF-4DC3-AB99-AC8E423E70D4}" v="5799" dt="2024-07-27T16:13:37.883"/>
    <p1510:client id="{4CFEE4A7-25ED-48B8-9FBA-0A34020BEDAB}" v="1127" dt="2024-07-27T15:55:24.201"/>
    <p1510:client id="{8109DA72-E04E-467C-AC24-F6ECBA864549}" v="8548" vWet="8550" dt="2024-07-27T16:09:19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8" autoAdjust="0"/>
    <p:restoredTop sz="94660"/>
  </p:normalViewPr>
  <p:slideViewPr>
    <p:cSldViewPr snapToGrid="0">
      <p:cViewPr>
        <p:scale>
          <a:sx n="70" d="100"/>
          <a:sy n="70" d="100"/>
        </p:scale>
        <p:origin x="10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5117377989638"/>
          <c:y val="0.11595592638581441"/>
          <c:w val="0.53709765244020724"/>
          <c:h val="0.768088147228371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44E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CD-46E0-B82A-D3DD1C03D070}"/>
              </c:ext>
            </c:extLst>
          </c:dPt>
          <c:dPt>
            <c:idx val="1"/>
            <c:bubble3D val="0"/>
            <c:spPr>
              <a:solidFill>
                <a:srgbClr val="4C72B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CD-46E0-B82A-D3DD1C03D070}"/>
              </c:ext>
            </c:extLst>
          </c:dPt>
          <c:dLbls>
            <c:dLbl>
              <c:idx val="0"/>
              <c:layout>
                <c:manualLayout>
                  <c:x val="0.11214023014032914"/>
                  <c:y val="-0.1895264898951730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/>
                      <a:t>54,9%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235434279162547"/>
                      <c:h val="8.557849966805122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73CD-46E0-B82A-D3DD1C03D070}"/>
                </c:ext>
              </c:extLst>
            </c:dLbl>
            <c:dLbl>
              <c:idx val="1"/>
              <c:layout>
                <c:manualLayout>
                  <c:x val="-0.11893660772459151"/>
                  <c:y val="0.184666836308117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/>
                      <a:t>45,1%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837245487031362"/>
                      <c:h val="8.557849966805122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73CD-46E0-B82A-D3DD1C03D0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Buzzer</c:v>
                </c:pt>
                <c:pt idx="1">
                  <c:v>Non-Buzzer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54.9</c:v>
                </c:pt>
                <c:pt idx="1">
                  <c:v>45.1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CD-46E0-B82A-D3DD1C03D07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5117377989638"/>
          <c:y val="0.11595592638581441"/>
          <c:w val="0.53709765244020724"/>
          <c:h val="0.768088147228371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44E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2-47D6-ABB2-33275879F929}"/>
              </c:ext>
            </c:extLst>
          </c:dPt>
          <c:dPt>
            <c:idx val="1"/>
            <c:bubble3D val="0"/>
            <c:spPr>
              <a:solidFill>
                <a:srgbClr val="4C72B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2-47D6-ABB2-33275879F929}"/>
              </c:ext>
            </c:extLst>
          </c:dPt>
          <c:dLbls>
            <c:dLbl>
              <c:idx val="0"/>
              <c:layout>
                <c:manualLayout>
                  <c:x val="9.175109738754203E-2"/>
                  <c:y val="-0.106912378915225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3FB0BC-2996-430F-91C6-E85A16B6A38C}" type="VALUE">
                      <a:rPr lang="en-US" sz="1400" smtClean="0"/>
                      <a:pPr>
                        <a:defRPr sz="1200"/>
                      </a:pPr>
                      <a:t>[VALUE]</a:t>
                    </a:fld>
                    <a:r>
                      <a:rPr lang="en-US" sz="140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235434279162547"/>
                      <c:h val="8.557849966805122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372-47D6-ABB2-33275879F929}"/>
                </c:ext>
              </c:extLst>
            </c:dLbl>
            <c:dLbl>
              <c:idx val="1"/>
              <c:layout>
                <c:manualLayout>
                  <c:x val="-8.1556531011148473E-2"/>
                  <c:y val="0.111772032502281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46CA204-C072-4F8F-A1B0-E7C271F4BC57}" type="VALUE">
                      <a:rPr lang="en-US" sz="1400" smtClean="0"/>
                      <a:pPr>
                        <a:defRPr sz="1200"/>
                      </a:pPr>
                      <a:t>[VALUE]</a:t>
                    </a:fld>
                    <a:r>
                      <a:rPr lang="en-US" sz="140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837245487031362"/>
                      <c:h val="8.557849966805122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372-47D6-ABB2-33275879F92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Buzzer</c:v>
                </c:pt>
                <c:pt idx="1">
                  <c:v>Non-Buzzer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34.9</c:v>
                </c:pt>
                <c:pt idx="1">
                  <c:v>65.099999999999994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2-47D6-ABB2-33275879F92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45117377989638"/>
          <c:y val="0.11595592638581441"/>
          <c:w val="0.53709765244020724"/>
          <c:h val="0.768088147228371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44E5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38-4C93-9636-10C08D27F77C}"/>
              </c:ext>
            </c:extLst>
          </c:dPt>
          <c:dPt>
            <c:idx val="1"/>
            <c:bubble3D val="0"/>
            <c:spPr>
              <a:solidFill>
                <a:srgbClr val="4C72B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38-4C93-9636-10C08D27F77C}"/>
              </c:ext>
            </c:extLst>
          </c:dPt>
          <c:dLbls>
            <c:dLbl>
              <c:idx val="0"/>
              <c:layout>
                <c:manualLayout>
                  <c:x val="9.175109738754203E-2"/>
                  <c:y val="-0.106912378915225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/>
                      <a:t>34,1%</a:t>
                    </a:r>
                    <a:endParaRPr lang="en-US" sz="120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235434279162547"/>
                      <c:h val="8.557849966805122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2F38-4C93-9636-10C08D27F77C}"/>
                </c:ext>
              </c:extLst>
            </c:dLbl>
            <c:dLbl>
              <c:idx val="1"/>
              <c:layout>
                <c:manualLayout>
                  <c:x val="-8.1556531011148473E-2"/>
                  <c:y val="0.111772032502281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/>
                      <a:t>65,9%</a:t>
                    </a:r>
                    <a:endParaRPr lang="en-US" sz="120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837245487031362"/>
                      <c:h val="8.557849966805122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2F38-4C93-9636-10C08D27F7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Buzzer</c:v>
                </c:pt>
                <c:pt idx="1">
                  <c:v>Non-Buzzer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34.1</c:v>
                </c:pt>
                <c:pt idx="1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38-4C93-9636-10C08D27F7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7437F-6857-4878-B67D-8D1999D86B64}" type="datetimeFigureOut">
              <a:rPr lang="en-ID" smtClean="0"/>
              <a:t>27/07/2024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B6FC-B50A-42CD-BD16-62780A5CBF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739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395D-C76B-8F2A-8BBF-B80F1C73E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0E6E1-0DD7-64CF-2907-162DA6C26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CB95-4764-1FB4-6B67-E4A529E5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0322-7228-0310-2211-E09F5ABB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8DD8-C7E7-E214-9F85-1E90029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8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F685-A0DE-DC67-F5AF-132161B4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9B224-EBC8-47B1-D3E7-13A94327F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BA51-5F1B-4DDD-EE79-2149248E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C6F6-992E-08BA-D125-A3356F04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709F-34A7-6E80-8992-5A3B5B9C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15A4B-4552-3D3E-4B36-1B7877936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73753-6071-BAAF-6092-C286052E2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A06C-D9D3-6099-0628-5BDD60AB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611FC-9317-085F-B0EA-9170DC58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CCDB-3326-C8B8-5185-7CD20830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356-E958-A780-0429-6237E783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D00E-6641-B5D7-F311-FF0E0BE9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BC5D-E9B2-E8A4-1C18-63B3AB54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7288F-B9F8-24AD-3BA0-89D3437B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4708F-38D3-0D2C-1E95-72D32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47D7-D078-BD79-E836-443E0E87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F11A6-1DCE-076D-7486-DEF74756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F8821-CC26-4313-A96E-F432C00E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00EA4-FCEE-A9A8-721E-0EAAB7DA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5A06D-31F8-A177-928E-FC899F1B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506A-E268-A48C-A305-0754F9CA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D244-AB5C-B699-BABF-D957464DD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2B26E-8340-B852-48D4-F391BEA6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AB0C-FCDD-A15B-4C97-23BADC2D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08D50-5959-9D15-F616-F5D61ED3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9A4D-28CF-2EB0-CBAC-B81AE938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D8A1-F186-8E35-5DCC-6E0659B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8A28-0B17-8474-7E64-820BEA9B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DB46-13DF-DECD-241E-D3A3CB77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2E75E-EF0D-85E0-210D-3183EB3D1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D0104-0138-B638-9D48-B98CBF002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CF716-5F66-91EA-CC03-620D2507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3822C-F5B3-EB57-656E-7335E5A6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3B6CC-5DF6-8CB9-BBA9-9B63020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FBBB-2ACC-BF95-221F-28B4F95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534B6-DE8D-392B-081B-88DF46C2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6A8EA-086B-7264-B739-57F7BEEE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6FFE-8811-8973-8C94-9D7AF163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87644-F1DD-4043-C54A-0B82CEF6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4D235-B46E-0F86-76E2-3DCCAEE2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391BB-4529-A07B-D2E6-9E859DD2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BAB1-2125-F7D1-3D57-45B8F144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327A-85E4-1F9A-0266-61D4B508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5314-598F-AC15-BBC1-4E0CB14C0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1D17-7A51-9A6E-F630-67230BE25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D6C71-AE47-F208-CF71-88387CF8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F3-61EA-2F59-94AD-8F8B3A4B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3BED-124F-A890-033D-4843E7D5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5CE38-035F-EE0E-2E6C-E91B6317B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C62B5-20E2-CAEC-0C77-E8274F646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11311-AEDE-53AD-FA9F-89F2EDA3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69E68-2AF6-6E57-4DF6-1395ABB5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11C78-41DB-C47E-3252-8D8F289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5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C70E-D2C9-630B-C632-2591DB7D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EECBE-ECF4-3309-6150-46D77484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B9B2-4984-EB9A-5C86-53B41A651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D8FD9-B3BC-4335-8EB0-24FA774C3E41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4D10-3E37-55B6-4C54-E5C07EEA8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9A27-B682-2C1C-F044-A25D17D9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4.png"/><Relationship Id="rId10" Type="http://schemas.openxmlformats.org/officeDocument/2006/relationships/chart" Target="../charts/chart3.xml"/><Relationship Id="rId4" Type="http://schemas.openxmlformats.org/officeDocument/2006/relationships/image" Target="../media/image3.png"/><Relationship Id="rId9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0.jpe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1455"/>
            <a:ext cx="9144000" cy="647231"/>
          </a:xfrm>
        </p:spPr>
        <p:txBody>
          <a:bodyPr>
            <a:normAutofit/>
          </a:bodyPr>
          <a:lstStyle/>
          <a:p>
            <a:r>
              <a:rPr lang="en-US" sz="3600" b="1">
                <a:latin typeface="Century Gothic" panose="020B0502020202020204" pitchFamily="34" charset="0"/>
              </a:rPr>
              <a:t>ANALISIS EFEK BUZZER</a:t>
            </a:r>
            <a:endParaRPr lang="en-US" sz="3600" b="1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E396C-4387-CB6F-ECE4-553667F9C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47319"/>
            <a:ext cx="9144000" cy="475964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Big Data Challenge (BDC)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96912F-BD5D-8D92-C8A6-07A5FD9C5ECE}"/>
              </a:ext>
            </a:extLst>
          </p:cNvPr>
          <p:cNvSpPr txBox="1">
            <a:spLocks/>
          </p:cNvSpPr>
          <p:nvPr/>
        </p:nvSpPr>
        <p:spPr>
          <a:xfrm>
            <a:off x="1523999" y="5114334"/>
            <a:ext cx="9144000" cy="584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Century Gothic" panose="020B0502020202020204" pitchFamily="34" charset="0"/>
              </a:rPr>
              <a:t>(</a:t>
            </a:r>
            <a:r>
              <a:rPr lang="en-US" sz="2400" b="1" err="1">
                <a:latin typeface="Century Gothic" panose="020B0502020202020204" pitchFamily="34" charset="0"/>
              </a:rPr>
              <a:t>Studi</a:t>
            </a:r>
            <a:r>
              <a:rPr lang="en-US" sz="2400" b="1">
                <a:latin typeface="Century Gothic" panose="020B0502020202020204" pitchFamily="34" charset="0"/>
              </a:rPr>
              <a:t> </a:t>
            </a:r>
            <a:r>
              <a:rPr lang="en-US" sz="2400" b="1" err="1">
                <a:latin typeface="Century Gothic" panose="020B0502020202020204" pitchFamily="34" charset="0"/>
              </a:rPr>
              <a:t>Kasus</a:t>
            </a:r>
            <a:r>
              <a:rPr lang="en-US" sz="2400" b="1">
                <a:latin typeface="Century Gothic" panose="020B0502020202020204" pitchFamily="34" charset="0"/>
              </a:rPr>
              <a:t>: </a:t>
            </a:r>
            <a:r>
              <a:rPr lang="en-US" sz="2400" b="1" err="1">
                <a:latin typeface="Century Gothic" panose="020B0502020202020204" pitchFamily="34" charset="0"/>
              </a:rPr>
              <a:t>Pemilu</a:t>
            </a:r>
            <a:r>
              <a:rPr lang="en-US" sz="2400" b="1">
                <a:latin typeface="Century Gothic" panose="020B0502020202020204" pitchFamily="34" charset="0"/>
              </a:rPr>
              <a:t> </a:t>
            </a:r>
            <a:r>
              <a:rPr lang="en-US" sz="2400" b="1" err="1">
                <a:latin typeface="Century Gothic" panose="020B0502020202020204" pitchFamily="34" charset="0"/>
              </a:rPr>
              <a:t>Presiden</a:t>
            </a:r>
            <a:r>
              <a:rPr lang="en-US" sz="2400" b="1">
                <a:latin typeface="Century Gothic" panose="020B0502020202020204" pitchFamily="34" charset="0"/>
              </a:rPr>
              <a:t> 2024)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8B443A-4736-627A-AE4A-36E10B635269}"/>
              </a:ext>
            </a:extLst>
          </p:cNvPr>
          <p:cNvSpPr txBox="1">
            <a:spLocks/>
          </p:cNvSpPr>
          <p:nvPr/>
        </p:nvSpPr>
        <p:spPr>
          <a:xfrm>
            <a:off x="1523999" y="1866829"/>
            <a:ext cx="9144000" cy="64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latin typeface="Century Gothic" panose="020B0502020202020204" pitchFamily="34" charset="0"/>
              </a:rPr>
              <a:t>Pada </a:t>
            </a:r>
            <a:r>
              <a:rPr lang="en-US" sz="2800" b="1" err="1">
                <a:latin typeface="Century Gothic" panose="020B0502020202020204" pitchFamily="34" charset="0"/>
              </a:rPr>
              <a:t>Opini</a:t>
            </a:r>
            <a:r>
              <a:rPr lang="en-US" sz="2800" b="1">
                <a:latin typeface="Century Gothic" panose="020B0502020202020204" pitchFamily="34" charset="0"/>
              </a:rPr>
              <a:t> Masyarakat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6311A8-6BBB-17A1-9E3D-3C9FA1C69F1D}"/>
              </a:ext>
            </a:extLst>
          </p:cNvPr>
          <p:cNvSpPr txBox="1">
            <a:spLocks/>
          </p:cNvSpPr>
          <p:nvPr/>
        </p:nvSpPr>
        <p:spPr>
          <a:xfrm>
            <a:off x="1524895" y="2344921"/>
            <a:ext cx="9144000" cy="64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err="1">
                <a:latin typeface="Century Gothic" panose="020B0502020202020204" pitchFamily="34" charset="0"/>
              </a:rPr>
              <a:t>Menggunakan</a:t>
            </a:r>
            <a:r>
              <a:rPr lang="en-US" sz="2400">
                <a:latin typeface="Century Gothic" panose="020B0502020202020204" pitchFamily="34" charset="0"/>
              </a:rPr>
              <a:t> </a:t>
            </a:r>
            <a:r>
              <a:rPr lang="en-US" sz="2400" err="1">
                <a:latin typeface="Century Gothic" panose="020B0502020202020204" pitchFamily="34" charset="0"/>
              </a:rPr>
              <a:t>Metode</a:t>
            </a:r>
            <a:endParaRPr lang="en-US" sz="2400">
              <a:latin typeface="Century Gothic" panose="020B0502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CA5822-7763-1397-7452-B68575717154}"/>
              </a:ext>
            </a:extLst>
          </p:cNvPr>
          <p:cNvSpPr/>
          <p:nvPr/>
        </p:nvSpPr>
        <p:spPr>
          <a:xfrm>
            <a:off x="2616102" y="3052628"/>
            <a:ext cx="6959793" cy="753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B3312D9-671D-1CB3-EB7C-165CB22EEEC8}"/>
              </a:ext>
            </a:extLst>
          </p:cNvPr>
          <p:cNvSpPr txBox="1">
            <a:spLocks/>
          </p:cNvSpPr>
          <p:nvPr/>
        </p:nvSpPr>
        <p:spPr>
          <a:xfrm>
            <a:off x="2616102" y="3079414"/>
            <a:ext cx="6959793" cy="64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INDOBERTWEET &amp; XGBOOST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E0F4CE-DD95-10C2-3734-A4DD3A9AA33E}"/>
              </a:ext>
            </a:extLst>
          </p:cNvPr>
          <p:cNvSpPr/>
          <p:nvPr/>
        </p:nvSpPr>
        <p:spPr>
          <a:xfrm>
            <a:off x="4471540" y="4393310"/>
            <a:ext cx="3335571" cy="753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1241A07-2191-2EC3-258F-75CC5B0EADF4}"/>
              </a:ext>
            </a:extLst>
          </p:cNvPr>
          <p:cNvSpPr txBox="1">
            <a:spLocks/>
          </p:cNvSpPr>
          <p:nvPr/>
        </p:nvSpPr>
        <p:spPr>
          <a:xfrm>
            <a:off x="4471540" y="4420096"/>
            <a:ext cx="3335571" cy="64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GRAF &amp; TWIT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E5250B9-CB41-D7C6-2DED-383FB6C3B2D4}"/>
              </a:ext>
            </a:extLst>
          </p:cNvPr>
          <p:cNvSpPr txBox="1">
            <a:spLocks/>
          </p:cNvSpPr>
          <p:nvPr/>
        </p:nvSpPr>
        <p:spPr>
          <a:xfrm>
            <a:off x="4328137" y="3852727"/>
            <a:ext cx="3535721" cy="475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err="1">
                <a:latin typeface="Century Gothic" panose="020B0502020202020204" pitchFamily="34" charset="0"/>
              </a:rPr>
              <a:t>Berdasarkan</a:t>
            </a:r>
            <a:r>
              <a:rPr lang="en-US" sz="2400">
                <a:latin typeface="Century Gothic" panose="020B0502020202020204" pitchFamily="34" charset="0"/>
              </a:rPr>
              <a:t> Fitur</a:t>
            </a:r>
            <a:endParaRPr lang="en-US" sz="28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0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50D27D-1BE3-AF1E-94B4-0E2345162EC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DB61162E-D2D4-EF16-DE6D-13DB6DA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CC8B8-6D5C-3A53-BC30-DFD5EEC84EAB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7219AE4-6AB2-82FA-07FE-1AF8DD1903F2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A700B63-B5B4-4BA3-8456-FB3062A43589}"/>
              </a:ext>
            </a:extLst>
          </p:cNvPr>
          <p:cNvSpPr txBox="1">
            <a:spLocks/>
          </p:cNvSpPr>
          <p:nvPr/>
        </p:nvSpPr>
        <p:spPr>
          <a:xfrm>
            <a:off x="1631256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E451AD-5771-DD91-D01A-96618D01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5" y="2560006"/>
            <a:ext cx="11114510" cy="24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3503BE27-46BE-D672-2289-2403FF52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3" y="1331210"/>
            <a:ext cx="11364759" cy="1185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Tahap</a:t>
            </a:r>
            <a:r>
              <a:rPr lang="en-US"/>
              <a:t> </a:t>
            </a:r>
            <a:r>
              <a:rPr lang="en-US" b="1" err="1"/>
              <a:t>Deteksi</a:t>
            </a:r>
            <a:r>
              <a:rPr lang="en-US" b="1"/>
              <a:t> Buzzer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b="1"/>
              <a:t>Hybrid Model</a:t>
            </a:r>
            <a:r>
              <a:rPr lang="en-US"/>
              <a:t> dan </a:t>
            </a:r>
            <a:r>
              <a:rPr lang="en-US" b="1"/>
              <a:t>Multiple Fitur</a:t>
            </a:r>
          </a:p>
        </p:txBody>
      </p:sp>
    </p:spTree>
    <p:extLst>
      <p:ext uri="{BB962C8B-B14F-4D97-AF65-F5344CB8AC3E}">
        <p14:creationId xmlns:p14="http://schemas.microsoft.com/office/powerpoint/2010/main" val="38464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1F2260AF-E608-9D5B-E8B3-268C25BECF57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414670-9D24-829D-E7A9-EA04B260A180}"/>
              </a:ext>
            </a:extLst>
          </p:cNvPr>
          <p:cNvSpPr/>
          <p:nvPr/>
        </p:nvSpPr>
        <p:spPr>
          <a:xfrm>
            <a:off x="993011" y="2695939"/>
            <a:ext cx="10998713" cy="3643943"/>
          </a:xfrm>
          <a:prstGeom prst="roundRect">
            <a:avLst/>
          </a:prstGeom>
          <a:solidFill>
            <a:schemeClr val="bg1"/>
          </a:solidFill>
          <a:ln>
            <a:solidFill>
              <a:srgbClr val="4C7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BBE843D-FC98-3D3E-1D17-6DA584842315}"/>
              </a:ext>
            </a:extLst>
          </p:cNvPr>
          <p:cNvSpPr/>
          <p:nvPr/>
        </p:nvSpPr>
        <p:spPr>
          <a:xfrm>
            <a:off x="576168" y="2183694"/>
            <a:ext cx="10998713" cy="3669565"/>
          </a:xfrm>
          <a:prstGeom prst="roundRect">
            <a:avLst/>
          </a:prstGeom>
          <a:solidFill>
            <a:schemeClr val="bg1"/>
          </a:solidFill>
          <a:ln>
            <a:solidFill>
              <a:srgbClr val="4C7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2AEB438-3A9F-2776-8AA3-C110E6249435}"/>
              </a:ext>
            </a:extLst>
          </p:cNvPr>
          <p:cNvSpPr/>
          <p:nvPr/>
        </p:nvSpPr>
        <p:spPr>
          <a:xfrm>
            <a:off x="159325" y="1745892"/>
            <a:ext cx="10998713" cy="3585793"/>
          </a:xfrm>
          <a:prstGeom prst="roundRect">
            <a:avLst/>
          </a:prstGeom>
          <a:solidFill>
            <a:schemeClr val="bg1"/>
          </a:solidFill>
          <a:ln>
            <a:solidFill>
              <a:srgbClr val="4C72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DFC7FB-5F34-E4EE-5496-28F7FEB49ADC}"/>
              </a:ext>
            </a:extLst>
          </p:cNvPr>
          <p:cNvSpPr/>
          <p:nvPr/>
        </p:nvSpPr>
        <p:spPr>
          <a:xfrm>
            <a:off x="368119" y="1917565"/>
            <a:ext cx="2148351" cy="322785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46" name="Title 12">
            <a:extLst>
              <a:ext uri="{FF2B5EF4-FFF2-40B4-BE49-F238E27FC236}">
                <a16:creationId xmlns:a16="http://schemas.microsoft.com/office/drawing/2014/main" id="{BB93B66D-B025-AF92-D90C-B69D306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8405E4FD-4298-12BE-E8D1-5A872BF2A1F3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8" name="Subtitle 2">
            <a:extLst>
              <a:ext uri="{FF2B5EF4-FFF2-40B4-BE49-F238E27FC236}">
                <a16:creationId xmlns:a16="http://schemas.microsoft.com/office/drawing/2014/main" id="{C277FBF9-31AD-E6C7-C9A0-ED1F6ECFD764}"/>
              </a:ext>
            </a:extLst>
          </p:cNvPr>
          <p:cNvSpPr txBox="1">
            <a:spLocks/>
          </p:cNvSpPr>
          <p:nvPr/>
        </p:nvSpPr>
        <p:spPr>
          <a:xfrm>
            <a:off x="366878" y="6056162"/>
            <a:ext cx="515000" cy="522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8807F-3A0E-DA14-A8E4-934FBAACAD63}"/>
              </a:ext>
            </a:extLst>
          </p:cNvPr>
          <p:cNvSpPr txBox="1"/>
          <p:nvPr/>
        </p:nvSpPr>
        <p:spPr>
          <a:xfrm>
            <a:off x="159326" y="2914834"/>
            <a:ext cx="248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Sentimen</a:t>
            </a:r>
            <a:r>
              <a:rPr lang="en-US"/>
              <a:t> Hashtag</a:t>
            </a:r>
            <a:br>
              <a:rPr lang="en-US"/>
            </a:br>
            <a:r>
              <a:rPr lang="en-US" err="1"/>
              <a:t>Paslon</a:t>
            </a:r>
            <a:r>
              <a:rPr lang="en-US"/>
              <a:t> 1</a:t>
            </a:r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D9BAD-22A9-52C7-FACD-B4332AD1C412}"/>
              </a:ext>
            </a:extLst>
          </p:cNvPr>
          <p:cNvSpPr txBox="1"/>
          <p:nvPr/>
        </p:nvSpPr>
        <p:spPr>
          <a:xfrm>
            <a:off x="847650" y="4373237"/>
            <a:ext cx="110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Twit </a:t>
            </a:r>
            <a:r>
              <a:rPr lang="en-US" err="1"/>
              <a:t>Paslon</a:t>
            </a:r>
            <a:r>
              <a:rPr lang="en-US"/>
              <a:t> 1</a:t>
            </a:r>
            <a:endParaRPr lang="en-ID"/>
          </a:p>
        </p:txBody>
      </p:sp>
      <p:pic>
        <p:nvPicPr>
          <p:cNvPr id="4" name="Picture 3" descr="A green smiley face with two eyes&#10;&#10;Description automatically generated">
            <a:extLst>
              <a:ext uri="{FF2B5EF4-FFF2-40B4-BE49-F238E27FC236}">
                <a16:creationId xmlns:a16="http://schemas.microsoft.com/office/drawing/2014/main" id="{D1FA6861-FA4E-9D0B-034B-C7D90CB67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52" y="2097085"/>
            <a:ext cx="419421" cy="419421"/>
          </a:xfrm>
          <a:prstGeom prst="rect">
            <a:avLst/>
          </a:prstGeom>
        </p:spPr>
      </p:pic>
      <p:pic>
        <p:nvPicPr>
          <p:cNvPr id="6" name="Picture 5" descr="A red face with a sad face&#10;&#10;Description automatically generated">
            <a:extLst>
              <a:ext uri="{FF2B5EF4-FFF2-40B4-BE49-F238E27FC236}">
                <a16:creationId xmlns:a16="http://schemas.microsoft.com/office/drawing/2014/main" id="{3CC5AC88-C153-0400-596E-3C302D97A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14" y="2515034"/>
            <a:ext cx="344096" cy="3440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47ABA-2B19-29ED-ECC5-1EF43BF36E59}"/>
              </a:ext>
            </a:extLst>
          </p:cNvPr>
          <p:cNvSpPr txBox="1"/>
          <p:nvPr/>
        </p:nvSpPr>
        <p:spPr>
          <a:xfrm>
            <a:off x="832705" y="2039707"/>
            <a:ext cx="777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/>
              <a:t>#</a:t>
            </a:r>
            <a:endParaRPr lang="en-ID" sz="6000" b="1"/>
          </a:p>
        </p:txBody>
      </p:sp>
      <p:pic>
        <p:nvPicPr>
          <p:cNvPr id="13" name="Picture 2" descr="Logo x Vectors &amp; Illustrations for Free Download | Freepik">
            <a:extLst>
              <a:ext uri="{FF2B5EF4-FFF2-40B4-BE49-F238E27FC236}">
                <a16:creationId xmlns:a16="http://schemas.microsoft.com/office/drawing/2014/main" id="{ECF27328-B3F0-F434-BD21-18E2A5FF6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11" y="3821570"/>
            <a:ext cx="548640" cy="548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ue line drawing of a book and a magnifying glass&#10;&#10;Description automatically generated">
            <a:extLst>
              <a:ext uri="{FF2B5EF4-FFF2-40B4-BE49-F238E27FC236}">
                <a16:creationId xmlns:a16="http://schemas.microsoft.com/office/drawing/2014/main" id="{B0932B82-C040-6BA9-2250-C4FBFCE47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77" y="245270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134FE9-BB19-2B44-49BE-42C72F249E0E}"/>
              </a:ext>
            </a:extLst>
          </p:cNvPr>
          <p:cNvSpPr txBox="1"/>
          <p:nvPr/>
        </p:nvSpPr>
        <p:spPr>
          <a:xfrm>
            <a:off x="2891717" y="3235387"/>
            <a:ext cx="2482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Pembuatan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Data </a:t>
            </a:r>
            <a:r>
              <a:rPr lang="en-US" sz="2000" dirty="0" err="1"/>
              <a:t>Latih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 err="1"/>
              <a:t>Paslon</a:t>
            </a:r>
            <a:r>
              <a:rPr lang="en-US" sz="2000" dirty="0"/>
              <a:t> 1</a:t>
            </a:r>
            <a:endParaRPr lang="en-ID" sz="2000" dirty="0"/>
          </a:p>
        </p:txBody>
      </p:sp>
      <p:pic>
        <p:nvPicPr>
          <p:cNvPr id="19" name="Picture 18" descr="A close-up of a couple of gears&#10;&#10;Description automatically generated">
            <a:extLst>
              <a:ext uri="{FF2B5EF4-FFF2-40B4-BE49-F238E27FC236}">
                <a16:creationId xmlns:a16="http://schemas.microsoft.com/office/drawing/2014/main" id="{63FE3F9A-BC08-6D88-D75C-4E771FB6DC8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21978" r="12508" b="19713"/>
          <a:stretch/>
        </p:blipFill>
        <p:spPr>
          <a:xfrm>
            <a:off x="6376231" y="2553883"/>
            <a:ext cx="914400" cy="7209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F82574-AE8E-7AFF-2247-CA239C1B7AA8}"/>
              </a:ext>
            </a:extLst>
          </p:cNvPr>
          <p:cNvSpPr txBox="1"/>
          <p:nvPr/>
        </p:nvSpPr>
        <p:spPr>
          <a:xfrm>
            <a:off x="5595829" y="3237944"/>
            <a:ext cx="2482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Pelatihan</a:t>
            </a:r>
            <a:r>
              <a:rPr lang="en-US" sz="2000" dirty="0"/>
              <a:t> Model </a:t>
            </a:r>
            <a:r>
              <a:rPr lang="en-US" sz="2000" dirty="0" err="1"/>
              <a:t>IndoBERTweet</a:t>
            </a:r>
            <a:r>
              <a:rPr lang="en-US" sz="2000" dirty="0"/>
              <a:t> </a:t>
            </a:r>
            <a:r>
              <a:rPr lang="en-US" sz="2000" dirty="0" err="1"/>
              <a:t>Paslon</a:t>
            </a:r>
            <a:r>
              <a:rPr lang="en-US" sz="2000" dirty="0"/>
              <a:t> 1 </a:t>
            </a:r>
            <a:endParaRPr lang="en-ID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BCFB4-EBF8-F818-F38B-93910448A83C}"/>
              </a:ext>
            </a:extLst>
          </p:cNvPr>
          <p:cNvSpPr txBox="1"/>
          <p:nvPr/>
        </p:nvSpPr>
        <p:spPr>
          <a:xfrm>
            <a:off x="8359771" y="3235387"/>
            <a:ext cx="268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Model </a:t>
            </a:r>
            <a:r>
              <a:rPr lang="en-US" sz="2000" dirty="0" err="1"/>
              <a:t>Klasifikasi</a:t>
            </a:r>
            <a:endParaRPr lang="en-US" sz="2000" dirty="0"/>
          </a:p>
          <a:p>
            <a:pPr algn="ctr"/>
            <a:r>
              <a:rPr lang="en-US" sz="2000" dirty="0"/>
              <a:t> </a:t>
            </a:r>
            <a:r>
              <a:rPr lang="en-US" sz="2000" dirty="0" err="1"/>
              <a:t>Sentimen</a:t>
            </a:r>
            <a:r>
              <a:rPr lang="en-US" sz="2000" dirty="0"/>
              <a:t> Twit </a:t>
            </a:r>
          </a:p>
          <a:p>
            <a:pPr algn="ctr"/>
            <a:r>
              <a:rPr lang="en-US" sz="2000" dirty="0" err="1"/>
              <a:t>Paslon</a:t>
            </a:r>
            <a:r>
              <a:rPr lang="en-US" sz="2000" dirty="0"/>
              <a:t> 1</a:t>
            </a:r>
            <a:endParaRPr lang="en-ID" sz="2000" dirty="0"/>
          </a:p>
        </p:txBody>
      </p:sp>
      <p:sp>
        <p:nvSpPr>
          <p:cNvPr id="30" name="Content Placeholder 14">
            <a:extLst>
              <a:ext uri="{FF2B5EF4-FFF2-40B4-BE49-F238E27FC236}">
                <a16:creationId xmlns:a16="http://schemas.microsoft.com/office/drawing/2014/main" id="{EE951A48-D653-BCB5-CD11-075494878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94" y="5448671"/>
            <a:ext cx="1932272" cy="4527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+mj-lt"/>
              </a:rPr>
              <a:t>PASLON 2</a:t>
            </a:r>
          </a:p>
        </p:txBody>
      </p:sp>
      <p:sp>
        <p:nvSpPr>
          <p:cNvPr id="31" name="Content Placeholder 14">
            <a:extLst>
              <a:ext uri="{FF2B5EF4-FFF2-40B4-BE49-F238E27FC236}">
                <a16:creationId xmlns:a16="http://schemas.microsoft.com/office/drawing/2014/main" id="{1477D970-BCFD-6671-2CEF-E49041DE7D9A}"/>
              </a:ext>
            </a:extLst>
          </p:cNvPr>
          <p:cNvSpPr txBox="1">
            <a:spLocks/>
          </p:cNvSpPr>
          <p:nvPr/>
        </p:nvSpPr>
        <p:spPr>
          <a:xfrm>
            <a:off x="5582015" y="5918708"/>
            <a:ext cx="1932272" cy="452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PASLON 3</a:t>
            </a:r>
          </a:p>
        </p:txBody>
      </p:sp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5A9DB40F-095F-BF2A-E5CA-5B57D8219EAC}"/>
              </a:ext>
            </a:extLst>
          </p:cNvPr>
          <p:cNvSpPr txBox="1">
            <a:spLocks/>
          </p:cNvSpPr>
          <p:nvPr/>
        </p:nvSpPr>
        <p:spPr>
          <a:xfrm>
            <a:off x="4809251" y="4950685"/>
            <a:ext cx="1932272" cy="452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+mj-lt"/>
              </a:rPr>
              <a:t>PASLON 1</a:t>
            </a:r>
          </a:p>
        </p:txBody>
      </p:sp>
      <p:sp>
        <p:nvSpPr>
          <p:cNvPr id="33" name="Content Placeholder 14">
            <a:extLst>
              <a:ext uri="{FF2B5EF4-FFF2-40B4-BE49-F238E27FC236}">
                <a16:creationId xmlns:a16="http://schemas.microsoft.com/office/drawing/2014/main" id="{CA659372-B0FF-7DE2-D54D-4FD9A22EDD80}"/>
              </a:ext>
            </a:extLst>
          </p:cNvPr>
          <p:cNvSpPr txBox="1">
            <a:spLocks/>
          </p:cNvSpPr>
          <p:nvPr/>
        </p:nvSpPr>
        <p:spPr>
          <a:xfrm>
            <a:off x="363263" y="1135634"/>
            <a:ext cx="10312355" cy="760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err="1"/>
              <a:t>Analisis</a:t>
            </a:r>
            <a:r>
              <a:rPr lang="en-US" b="1"/>
              <a:t> </a:t>
            </a:r>
            <a:r>
              <a:rPr lang="en-US" b="1" err="1"/>
              <a:t>Sentimen</a:t>
            </a:r>
            <a:r>
              <a:rPr lang="en-US" b="1"/>
              <a:t>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b="1" err="1"/>
              <a:t>IndoBERTweet</a:t>
            </a:r>
            <a:endParaRPr lang="en-US" b="1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198D682-615F-C7BD-717D-4567AF08D66A}"/>
              </a:ext>
            </a:extLst>
          </p:cNvPr>
          <p:cNvSpPr/>
          <p:nvPr/>
        </p:nvSpPr>
        <p:spPr>
          <a:xfrm>
            <a:off x="2606791" y="3349763"/>
            <a:ext cx="585970" cy="471807"/>
          </a:xfrm>
          <a:prstGeom prst="rightArrow">
            <a:avLst>
              <a:gd name="adj1" fmla="val 50000"/>
              <a:gd name="adj2" fmla="val 48948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2CA0F30-6FAF-3D07-E9D5-DC6B9C2BB35C}"/>
              </a:ext>
            </a:extLst>
          </p:cNvPr>
          <p:cNvSpPr/>
          <p:nvPr/>
        </p:nvSpPr>
        <p:spPr>
          <a:xfrm>
            <a:off x="5134736" y="3349763"/>
            <a:ext cx="585970" cy="471807"/>
          </a:xfrm>
          <a:prstGeom prst="rightArrow">
            <a:avLst>
              <a:gd name="adj1" fmla="val 50000"/>
              <a:gd name="adj2" fmla="val 48948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94F0585-7960-3BCC-D875-F82D388644FD}"/>
              </a:ext>
            </a:extLst>
          </p:cNvPr>
          <p:cNvSpPr/>
          <p:nvPr/>
        </p:nvSpPr>
        <p:spPr>
          <a:xfrm>
            <a:off x="7972791" y="3349763"/>
            <a:ext cx="585970" cy="471807"/>
          </a:xfrm>
          <a:prstGeom prst="rightArrow">
            <a:avLst>
              <a:gd name="adj1" fmla="val 50000"/>
              <a:gd name="adj2" fmla="val 48948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 descr="A yellow light bulb with a black background&#10;&#10;Description automatically generated">
            <a:extLst>
              <a:ext uri="{FF2B5EF4-FFF2-40B4-BE49-F238E27FC236}">
                <a16:creationId xmlns:a16="http://schemas.microsoft.com/office/drawing/2014/main" id="{476542FA-6589-58C3-CAA4-8E55FD8803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461" y="23400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1" grpId="0" animBg="1"/>
      <p:bldP spid="2" grpId="0"/>
      <p:bldP spid="3" grpId="0"/>
      <p:bldP spid="11" grpId="0"/>
      <p:bldP spid="17" grpId="0"/>
      <p:bldP spid="20" grpId="0"/>
      <p:bldP spid="24" grpId="0"/>
      <p:bldP spid="30" grpId="0" build="p"/>
      <p:bldP spid="31" grpId="0"/>
      <p:bldP spid="35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1F2260AF-E608-9D5B-E8B3-268C25BECF57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46" name="Title 12">
            <a:extLst>
              <a:ext uri="{FF2B5EF4-FFF2-40B4-BE49-F238E27FC236}">
                <a16:creationId xmlns:a16="http://schemas.microsoft.com/office/drawing/2014/main" id="{BB93B66D-B025-AF92-D90C-B69D306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721A7E6-F48A-1C35-CE0C-69E4685E1DFD}"/>
              </a:ext>
            </a:extLst>
          </p:cNvPr>
          <p:cNvSpPr txBox="1">
            <a:spLocks/>
          </p:cNvSpPr>
          <p:nvPr/>
        </p:nvSpPr>
        <p:spPr>
          <a:xfrm>
            <a:off x="635952" y="1105344"/>
            <a:ext cx="5587867" cy="824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Topic Modeling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b="1"/>
              <a:t>LDA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8405E4FD-4298-12BE-E8D1-5A872BF2A1F3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8" name="Subtitle 2">
            <a:extLst>
              <a:ext uri="{FF2B5EF4-FFF2-40B4-BE49-F238E27FC236}">
                <a16:creationId xmlns:a16="http://schemas.microsoft.com/office/drawing/2014/main" id="{C277FBF9-31AD-E6C7-C9A0-ED1F6ECFD764}"/>
              </a:ext>
            </a:extLst>
          </p:cNvPr>
          <p:cNvSpPr txBox="1">
            <a:spLocks/>
          </p:cNvSpPr>
          <p:nvPr/>
        </p:nvSpPr>
        <p:spPr>
          <a:xfrm>
            <a:off x="363264" y="6058471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017C6-27F3-DBA1-B47B-FBCFA0698EF6}"/>
              </a:ext>
            </a:extLst>
          </p:cNvPr>
          <p:cNvSpPr txBox="1"/>
          <p:nvPr/>
        </p:nvSpPr>
        <p:spPr>
          <a:xfrm>
            <a:off x="191910" y="2674295"/>
            <a:ext cx="172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Data Twit </a:t>
            </a:r>
            <a:endParaRPr lang="en-ID" sz="2400" b="1"/>
          </a:p>
        </p:txBody>
      </p:sp>
      <p:pic>
        <p:nvPicPr>
          <p:cNvPr id="3" name="Picture 2" descr="Logo x Vectors &amp; Illustrations for Free Download | Freepik">
            <a:extLst>
              <a:ext uri="{FF2B5EF4-FFF2-40B4-BE49-F238E27FC236}">
                <a16:creationId xmlns:a16="http://schemas.microsoft.com/office/drawing/2014/main" id="{F4261123-7717-BEDF-3D5E-5F71049C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7" y="1998231"/>
            <a:ext cx="594360" cy="594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-up of a couple of gears&#10;&#10;Description automatically generated">
            <a:extLst>
              <a:ext uri="{FF2B5EF4-FFF2-40B4-BE49-F238E27FC236}">
                <a16:creationId xmlns:a16="http://schemas.microsoft.com/office/drawing/2014/main" id="{84AA2993-87D2-FFAB-B5E0-BF7791A089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21978" r="12508" b="19713"/>
          <a:stretch/>
        </p:blipFill>
        <p:spPr>
          <a:xfrm>
            <a:off x="4786127" y="1770374"/>
            <a:ext cx="1159716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2ECA9-2C12-6B5D-DECE-602BC37B1DBB}"/>
              </a:ext>
            </a:extLst>
          </p:cNvPr>
          <p:cNvSpPr txBox="1"/>
          <p:nvPr/>
        </p:nvSpPr>
        <p:spPr>
          <a:xfrm>
            <a:off x="3707647" y="2674294"/>
            <a:ext cx="331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Pelatihan</a:t>
            </a:r>
            <a:r>
              <a:rPr lang="en-US" sz="2400" b="1" dirty="0"/>
              <a:t> Model LDA</a:t>
            </a:r>
            <a:endParaRPr lang="en-ID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40AF4-4B60-014F-C8D6-E411A00B9C28}"/>
              </a:ext>
            </a:extLst>
          </p:cNvPr>
          <p:cNvSpPr txBox="1"/>
          <p:nvPr/>
        </p:nvSpPr>
        <p:spPr>
          <a:xfrm>
            <a:off x="8713720" y="2672784"/>
            <a:ext cx="3076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Topik</a:t>
            </a:r>
            <a:r>
              <a:rPr lang="en-US" sz="2400" b="1" dirty="0"/>
              <a:t> </a:t>
            </a:r>
            <a:r>
              <a:rPr lang="en-US" sz="2400" b="1" dirty="0" err="1"/>
              <a:t>Bahasan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Twit</a:t>
            </a:r>
            <a:endParaRPr lang="en-ID" sz="2400" b="1" dirty="0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1BB067-F66C-BF0D-7FE2-64DB32BF6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7" y="2247461"/>
            <a:ext cx="376584" cy="421127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5712A72-9169-160E-31ED-654C4A68A4AF}"/>
              </a:ext>
            </a:extLst>
          </p:cNvPr>
          <p:cNvSpPr/>
          <p:nvPr/>
        </p:nvSpPr>
        <p:spPr>
          <a:xfrm>
            <a:off x="10181616" y="1572039"/>
            <a:ext cx="951103" cy="891657"/>
          </a:xfrm>
          <a:prstGeom prst="wedgeRoundRectCallout">
            <a:avLst>
              <a:gd name="adj1" fmla="val -61241"/>
              <a:gd name="adj2" fmla="val 32253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 descr="A group of colorful icons&#10;&#10;Description automatically generated">
            <a:extLst>
              <a:ext uri="{FF2B5EF4-FFF2-40B4-BE49-F238E27FC236}">
                <a16:creationId xmlns:a16="http://schemas.microsoft.com/office/drawing/2014/main" id="{B2DE0B2F-771D-51AB-6983-E3865D6F5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29" y="1620862"/>
            <a:ext cx="843991" cy="82118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D37487-9647-8796-36AE-2B56A3737813}"/>
              </a:ext>
            </a:extLst>
          </p:cNvPr>
          <p:cNvSpPr/>
          <p:nvPr/>
        </p:nvSpPr>
        <p:spPr>
          <a:xfrm>
            <a:off x="1963254" y="2463696"/>
            <a:ext cx="1645920" cy="471807"/>
          </a:xfrm>
          <a:prstGeom prst="rightArrow">
            <a:avLst>
              <a:gd name="adj1" fmla="val 50000"/>
              <a:gd name="adj2" fmla="val 48948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90B7C0B-5CAD-E4AE-D43E-788ABD883FED}"/>
              </a:ext>
            </a:extLst>
          </p:cNvPr>
          <p:cNvSpPr/>
          <p:nvPr/>
        </p:nvSpPr>
        <p:spPr>
          <a:xfrm>
            <a:off x="7222362" y="2463696"/>
            <a:ext cx="1645920" cy="471807"/>
          </a:xfrm>
          <a:prstGeom prst="rightArrow">
            <a:avLst>
              <a:gd name="adj1" fmla="val 50000"/>
              <a:gd name="adj2" fmla="val 48948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E5C28CA-D5D7-E9B1-C5E9-BFB69985531E}"/>
              </a:ext>
            </a:extLst>
          </p:cNvPr>
          <p:cNvCxnSpPr>
            <a:cxnSpLocks/>
          </p:cNvCxnSpPr>
          <p:nvPr/>
        </p:nvCxnSpPr>
        <p:spPr>
          <a:xfrm rot="5400000">
            <a:off x="1950212" y="3115396"/>
            <a:ext cx="1132666" cy="638896"/>
          </a:xfrm>
          <a:prstGeom prst="bentConnector3">
            <a:avLst>
              <a:gd name="adj1" fmla="val 50000"/>
            </a:avLst>
          </a:prstGeom>
          <a:ln w="38100">
            <a:solidFill>
              <a:srgbClr val="2BAB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C4529A-FD55-A3A8-CC8C-877EE66B5A72}"/>
              </a:ext>
            </a:extLst>
          </p:cNvPr>
          <p:cNvSpPr txBox="1"/>
          <p:nvPr/>
        </p:nvSpPr>
        <p:spPr>
          <a:xfrm>
            <a:off x="755475" y="4059314"/>
            <a:ext cx="288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Praproses</a:t>
            </a:r>
            <a:r>
              <a:rPr lang="en-US" sz="1600" b="1" dirty="0"/>
              <a:t> </a:t>
            </a:r>
            <a:r>
              <a:rPr lang="en-US" sz="1600" b="1" dirty="0" err="1"/>
              <a:t>Penghapusan</a:t>
            </a:r>
            <a:r>
              <a:rPr lang="en-US" sz="1600" b="1" dirty="0"/>
              <a:t> </a:t>
            </a:r>
            <a:r>
              <a:rPr lang="en-US" sz="1600" b="1" dirty="0" err="1"/>
              <a:t>Stopwords</a:t>
            </a:r>
            <a:endParaRPr lang="en-ID" sz="1600" b="1" dirty="0"/>
          </a:p>
        </p:txBody>
      </p:sp>
      <p:pic>
        <p:nvPicPr>
          <p:cNvPr id="27" name="Picture 26" descr="A close up of words&#10;&#10;Description automatically generated">
            <a:extLst>
              <a:ext uri="{FF2B5EF4-FFF2-40B4-BE49-F238E27FC236}">
                <a16:creationId xmlns:a16="http://schemas.microsoft.com/office/drawing/2014/main" id="{3FD99491-0338-502B-4C84-4ACF4FEF3E5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/>
          <a:stretch/>
        </p:blipFill>
        <p:spPr bwMode="auto">
          <a:xfrm>
            <a:off x="3584910" y="4459552"/>
            <a:ext cx="4286550" cy="21610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D0EEB0-C28C-B3EC-7494-C4308D244062}"/>
              </a:ext>
            </a:extLst>
          </p:cNvPr>
          <p:cNvSpPr txBox="1"/>
          <p:nvPr/>
        </p:nvSpPr>
        <p:spPr>
          <a:xfrm>
            <a:off x="3582656" y="4079096"/>
            <a:ext cx="426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Penambahan</a:t>
            </a:r>
            <a:r>
              <a:rPr lang="en-US" sz="1600" dirty="0"/>
              <a:t> Custom </a:t>
            </a:r>
            <a:r>
              <a:rPr lang="en-US" sz="1600" dirty="0" err="1"/>
              <a:t>Stopwords</a:t>
            </a:r>
            <a:endParaRPr lang="en-ID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F71671-CB91-61AF-DDCA-77DF9C72A16D}"/>
              </a:ext>
            </a:extLst>
          </p:cNvPr>
          <p:cNvSpPr txBox="1"/>
          <p:nvPr/>
        </p:nvSpPr>
        <p:spPr>
          <a:xfrm>
            <a:off x="7924214" y="4085128"/>
            <a:ext cx="4267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Penambahan</a:t>
            </a:r>
            <a:r>
              <a:rPr lang="en-US" sz="1600" dirty="0"/>
              <a:t> Custom </a:t>
            </a:r>
            <a:r>
              <a:rPr lang="en-US" sz="1600" dirty="0" err="1"/>
              <a:t>Stopwords</a:t>
            </a:r>
            <a:endParaRPr lang="en-ID" sz="1600" dirty="0"/>
          </a:p>
        </p:txBody>
      </p:sp>
      <p:pic>
        <p:nvPicPr>
          <p:cNvPr id="31" name="Picture 30" descr="A close up of words&#10;&#10;Description automatically generated">
            <a:extLst>
              <a:ext uri="{FF2B5EF4-FFF2-40B4-BE49-F238E27FC236}">
                <a16:creationId xmlns:a16="http://schemas.microsoft.com/office/drawing/2014/main" id="{5AE63594-888B-EB8D-A435-C843D138098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2"/>
          <a:stretch/>
        </p:blipFill>
        <p:spPr bwMode="auto">
          <a:xfrm>
            <a:off x="7939158" y="4500914"/>
            <a:ext cx="4125256" cy="20881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6245B7-120D-401B-BBA5-22DB125BEF75}"/>
              </a:ext>
            </a:extLst>
          </p:cNvPr>
          <p:cNvCxnSpPr>
            <a:cxnSpLocks/>
          </p:cNvCxnSpPr>
          <p:nvPr/>
        </p:nvCxnSpPr>
        <p:spPr>
          <a:xfrm>
            <a:off x="2495550" y="3824514"/>
            <a:ext cx="9696450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D8D8AD-00A8-B7FA-96D1-5F63B8085821}"/>
              </a:ext>
            </a:extLst>
          </p:cNvPr>
          <p:cNvCxnSpPr>
            <a:cxnSpLocks/>
          </p:cNvCxnSpPr>
          <p:nvPr/>
        </p:nvCxnSpPr>
        <p:spPr>
          <a:xfrm>
            <a:off x="-315677" y="3824514"/>
            <a:ext cx="2161638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6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 animBg="1"/>
      <p:bldP spid="17" grpId="0" animBg="1"/>
      <p:bldP spid="18" grpId="0" animBg="1"/>
      <p:bldP spid="26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186265-6E67-F202-357E-6858BEE4E4CD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45095038-1568-128F-737F-02E2DA860DBC}"/>
              </a:ext>
            </a:extLst>
          </p:cNvPr>
          <p:cNvSpPr txBox="1">
            <a:spLocks/>
          </p:cNvSpPr>
          <p:nvPr/>
        </p:nvSpPr>
        <p:spPr>
          <a:xfrm>
            <a:off x="7875724" y="263342"/>
            <a:ext cx="3142882" cy="651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Hasil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072ACD-A8D1-20FE-002B-32A15D613E9F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96B3A7F-ADB9-9F3E-B40A-B6DA4821BDD5}"/>
              </a:ext>
            </a:extLst>
          </p:cNvPr>
          <p:cNvSpPr txBox="1">
            <a:spLocks/>
          </p:cNvSpPr>
          <p:nvPr/>
        </p:nvSpPr>
        <p:spPr>
          <a:xfrm>
            <a:off x="363264" y="60466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61BA358E-0BF5-F6B0-F3B4-16D5E185D04A}"/>
              </a:ext>
            </a:extLst>
          </p:cNvPr>
          <p:cNvSpPr txBox="1">
            <a:spLocks/>
          </p:cNvSpPr>
          <p:nvPr/>
        </p:nvSpPr>
        <p:spPr>
          <a:xfrm>
            <a:off x="945625" y="1950409"/>
            <a:ext cx="3286375" cy="756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XGBOOST</a:t>
            </a:r>
          </a:p>
          <a:p>
            <a:pPr marL="0" indent="0" algn="ctr">
              <a:buNone/>
            </a:pPr>
            <a:endParaRPr lang="en-US" sz="3600" b="1"/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6B542040-8CB9-05B4-92BF-3D61EC0A76C5}"/>
              </a:ext>
            </a:extLst>
          </p:cNvPr>
          <p:cNvSpPr txBox="1">
            <a:spLocks/>
          </p:cNvSpPr>
          <p:nvPr/>
        </p:nvSpPr>
        <p:spPr>
          <a:xfrm>
            <a:off x="769380" y="2865555"/>
            <a:ext cx="1616834" cy="45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92,16%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CEBDFF40-351F-D0D0-79FE-9C3D56EFCD1F}"/>
              </a:ext>
            </a:extLst>
          </p:cNvPr>
          <p:cNvSpPr txBox="1">
            <a:spLocks/>
          </p:cNvSpPr>
          <p:nvPr/>
        </p:nvSpPr>
        <p:spPr>
          <a:xfrm>
            <a:off x="6354665" y="2073338"/>
            <a:ext cx="4384638" cy="756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INDOBERTWEET</a:t>
            </a:r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3EB7EE26-68A7-896E-225E-98E7D40A59D8}"/>
              </a:ext>
            </a:extLst>
          </p:cNvPr>
          <p:cNvSpPr txBox="1">
            <a:spLocks/>
          </p:cNvSpPr>
          <p:nvPr/>
        </p:nvSpPr>
        <p:spPr>
          <a:xfrm>
            <a:off x="7752730" y="2593695"/>
            <a:ext cx="1616834" cy="45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82,94%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9FAA0B35-00D7-6EBD-89E7-99B7F4E42A23}"/>
              </a:ext>
            </a:extLst>
          </p:cNvPr>
          <p:cNvSpPr txBox="1">
            <a:spLocks/>
          </p:cNvSpPr>
          <p:nvPr/>
        </p:nvSpPr>
        <p:spPr>
          <a:xfrm>
            <a:off x="-65390" y="2542898"/>
            <a:ext cx="3286375" cy="42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err="1"/>
              <a:t>tanpa</a:t>
            </a:r>
            <a:r>
              <a:rPr lang="en-US" sz="2400"/>
              <a:t> </a:t>
            </a:r>
            <a:r>
              <a:rPr lang="en-US" sz="2400" err="1"/>
              <a:t>graf</a:t>
            </a:r>
            <a:endParaRPr lang="en-US" sz="2400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E12F1E09-5EC4-07AB-46C0-EF62AB1478C2}"/>
              </a:ext>
            </a:extLst>
          </p:cNvPr>
          <p:cNvSpPr txBox="1">
            <a:spLocks/>
          </p:cNvSpPr>
          <p:nvPr/>
        </p:nvSpPr>
        <p:spPr>
          <a:xfrm>
            <a:off x="2784710" y="2865555"/>
            <a:ext cx="1616834" cy="45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92,41%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D8A2CDBF-02E3-08E1-33D5-3241DE50EDC7}"/>
              </a:ext>
            </a:extLst>
          </p:cNvPr>
          <p:cNvSpPr txBox="1">
            <a:spLocks/>
          </p:cNvSpPr>
          <p:nvPr/>
        </p:nvSpPr>
        <p:spPr>
          <a:xfrm>
            <a:off x="1949940" y="2542898"/>
            <a:ext cx="3286375" cy="42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err="1"/>
              <a:t>dengan</a:t>
            </a:r>
            <a:r>
              <a:rPr lang="en-US" sz="2400"/>
              <a:t> </a:t>
            </a:r>
            <a:r>
              <a:rPr lang="en-US" sz="2400" err="1"/>
              <a:t>graf</a:t>
            </a:r>
            <a:endParaRPr lang="en-US" sz="2400"/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AC420B45-3EE3-66AD-ADA0-C76C734BCE3D}"/>
              </a:ext>
            </a:extLst>
          </p:cNvPr>
          <p:cNvSpPr txBox="1">
            <a:spLocks/>
          </p:cNvSpPr>
          <p:nvPr/>
        </p:nvSpPr>
        <p:spPr>
          <a:xfrm>
            <a:off x="3360534" y="3683155"/>
            <a:ext cx="4761414" cy="778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/>
              <a:t>HYBRID MODEL</a:t>
            </a: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DFCB388A-7A46-5796-4F13-7831ACAE08F7}"/>
              </a:ext>
            </a:extLst>
          </p:cNvPr>
          <p:cNvSpPr txBox="1">
            <a:spLocks/>
          </p:cNvSpPr>
          <p:nvPr/>
        </p:nvSpPr>
        <p:spPr>
          <a:xfrm>
            <a:off x="4146677" y="4849444"/>
            <a:ext cx="3189125" cy="10612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>
                <a:solidFill>
                  <a:schemeClr val="accent6">
                    <a:lumMod val="75000"/>
                  </a:schemeClr>
                </a:solidFill>
              </a:rPr>
              <a:t>94,36%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9858D02C-94DD-D266-57D5-8C0D0D17E178}"/>
              </a:ext>
            </a:extLst>
          </p:cNvPr>
          <p:cNvSpPr txBox="1">
            <a:spLocks/>
          </p:cNvSpPr>
          <p:nvPr/>
        </p:nvSpPr>
        <p:spPr>
          <a:xfrm>
            <a:off x="3587707" y="4376246"/>
            <a:ext cx="4307063" cy="429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/>
              <a:t>IndoBERTweet</a:t>
            </a:r>
            <a:r>
              <a:rPr lang="en-US"/>
              <a:t> + </a:t>
            </a:r>
            <a:r>
              <a:rPr lang="en-US" err="1"/>
              <a:t>XGBoost</a:t>
            </a:r>
            <a:endParaRPr lang="en-US"/>
          </a:p>
        </p:txBody>
      </p:sp>
      <p:pic>
        <p:nvPicPr>
          <p:cNvPr id="28" name="Picture 27" descr="A cartoon of a bee&#10;&#10;Description automatically generated">
            <a:extLst>
              <a:ext uri="{FF2B5EF4-FFF2-40B4-BE49-F238E27FC236}">
                <a16:creationId xmlns:a16="http://schemas.microsoft.com/office/drawing/2014/main" id="{BE2A578D-C5C4-453F-F617-817110F3D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6" t="12966" r="14256" b="19925"/>
          <a:stretch/>
        </p:blipFill>
        <p:spPr>
          <a:xfrm>
            <a:off x="9891978" y="4635501"/>
            <a:ext cx="819255" cy="796929"/>
          </a:xfrm>
          <a:prstGeom prst="rect">
            <a:avLst/>
          </a:prstGeom>
        </p:spPr>
      </p:pic>
      <p:pic>
        <p:nvPicPr>
          <p:cNvPr id="29" name="Picture 2" descr="Logo x Vectors &amp; Illustrations for Free Download | Freepik">
            <a:extLst>
              <a:ext uri="{FF2B5EF4-FFF2-40B4-BE49-F238E27FC236}">
                <a16:creationId xmlns:a16="http://schemas.microsoft.com/office/drawing/2014/main" id="{3DEF85AE-CF36-737E-C363-F6B9B979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364" y="4553515"/>
            <a:ext cx="530192" cy="5301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EA162B82-5821-E967-6727-054F39627299}"/>
              </a:ext>
            </a:extLst>
          </p:cNvPr>
          <p:cNvSpPr txBox="1">
            <a:spLocks/>
          </p:cNvSpPr>
          <p:nvPr/>
        </p:nvSpPr>
        <p:spPr>
          <a:xfrm>
            <a:off x="1592826" y="1145033"/>
            <a:ext cx="9653549" cy="136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/>
              <a:t>Hasil </a:t>
            </a:r>
            <a:r>
              <a:rPr lang="en-US" err="1"/>
              <a:t>Pelatihan</a:t>
            </a:r>
            <a:r>
              <a:rPr lang="en-US"/>
              <a:t> Model </a:t>
            </a:r>
            <a:r>
              <a:rPr lang="en-US" b="1" err="1"/>
              <a:t>Deteksi</a:t>
            </a:r>
            <a:r>
              <a:rPr lang="en-US" b="1"/>
              <a:t> Buzzer </a:t>
            </a:r>
            <a:r>
              <a:rPr lang="en-US"/>
              <a:t>dan Performa </a:t>
            </a:r>
            <a:r>
              <a:rPr lang="en-US" err="1"/>
              <a:t>Akurasi</a:t>
            </a:r>
            <a:endParaRPr lang="en-US"/>
          </a:p>
        </p:txBody>
      </p:sp>
      <p:sp>
        <p:nvSpPr>
          <p:cNvPr id="30" name="Content Placeholder 14">
            <a:extLst>
              <a:ext uri="{FF2B5EF4-FFF2-40B4-BE49-F238E27FC236}">
                <a16:creationId xmlns:a16="http://schemas.microsoft.com/office/drawing/2014/main" id="{AC8372C2-BE2B-F24C-CE56-2B74680DCC53}"/>
              </a:ext>
            </a:extLst>
          </p:cNvPr>
          <p:cNvSpPr txBox="1">
            <a:spLocks/>
          </p:cNvSpPr>
          <p:nvPr/>
        </p:nvSpPr>
        <p:spPr>
          <a:xfrm>
            <a:off x="7536214" y="5503809"/>
            <a:ext cx="3365990" cy="5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>
                <a:solidFill>
                  <a:srgbClr val="ED1C24"/>
                </a:solidFill>
              </a:rPr>
              <a:t>4.054.361</a:t>
            </a:r>
          </a:p>
        </p:txBody>
      </p:sp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73B4E578-FD05-78C9-FC8D-5F19F5438BEC}"/>
              </a:ext>
            </a:extLst>
          </p:cNvPr>
          <p:cNvSpPr txBox="1">
            <a:spLocks/>
          </p:cNvSpPr>
          <p:nvPr/>
        </p:nvSpPr>
        <p:spPr>
          <a:xfrm>
            <a:off x="9714053" y="5859918"/>
            <a:ext cx="2323152" cy="45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/>
              <a:t>9.817.355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89344E-56CC-458D-D83E-F3AD0AF67F08}"/>
              </a:ext>
            </a:extLst>
          </p:cNvPr>
          <p:cNvCxnSpPr>
            <a:cxnSpLocks/>
          </p:cNvCxnSpPr>
          <p:nvPr/>
        </p:nvCxnSpPr>
        <p:spPr>
          <a:xfrm flipH="1">
            <a:off x="9921099" y="5627527"/>
            <a:ext cx="420679" cy="601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6" grpId="0"/>
      <p:bldP spid="13" grpId="0"/>
      <p:bldP spid="18" grpId="0"/>
      <p:bldP spid="19" grpId="0"/>
      <p:bldP spid="20" grpId="0"/>
      <p:bldP spid="23" grpId="0"/>
      <p:bldP spid="24" grpId="0"/>
      <p:bldP spid="25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96E3E3-9931-F787-C897-DED19C9C21F5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E296A5-D2FA-023B-7897-A0966370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446" y="2190150"/>
            <a:ext cx="6539334" cy="137444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000" b="1"/>
              <a:t>INDOBERTWEET</a:t>
            </a:r>
            <a:br>
              <a:rPr lang="en-US" sz="4000" b="1"/>
            </a:br>
            <a:r>
              <a:rPr lang="en-US" sz="4000" b="1" err="1"/>
              <a:t>Akurasi</a:t>
            </a:r>
            <a:r>
              <a:rPr lang="en-US" sz="4000" b="1"/>
              <a:t> </a:t>
            </a:r>
            <a:r>
              <a:rPr lang="en-US" sz="4000" b="1" err="1"/>
              <a:t>Klasifikasi</a:t>
            </a:r>
            <a:r>
              <a:rPr lang="en-US" sz="4000" b="1"/>
              <a:t> </a:t>
            </a:r>
            <a:r>
              <a:rPr lang="en-US" sz="4000" b="1" err="1"/>
              <a:t>Sentimen</a:t>
            </a:r>
            <a:endParaRPr lang="en-US" sz="4800" b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327A872-1BF6-4A62-BCFA-11DE9F5E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Hasil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EA79C-41A0-0EC6-65EB-48A950ABFBED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F8F3796-65A7-8D49-6AAB-8CF162387B5E}"/>
              </a:ext>
            </a:extLst>
          </p:cNvPr>
          <p:cNvSpPr txBox="1">
            <a:spLocks/>
          </p:cNvSpPr>
          <p:nvPr/>
        </p:nvSpPr>
        <p:spPr>
          <a:xfrm>
            <a:off x="363264" y="6046668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13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A6552FD3-F8CB-282D-D118-34F5593BCDCE}"/>
              </a:ext>
            </a:extLst>
          </p:cNvPr>
          <p:cNvSpPr txBox="1">
            <a:spLocks/>
          </p:cNvSpPr>
          <p:nvPr/>
        </p:nvSpPr>
        <p:spPr>
          <a:xfrm>
            <a:off x="3484772" y="1155963"/>
            <a:ext cx="7818120" cy="103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/>
              <a:t>Hasil </a:t>
            </a:r>
            <a:r>
              <a:rPr lang="en-US" err="1"/>
              <a:t>Pelatihan</a:t>
            </a:r>
            <a:r>
              <a:rPr lang="en-US" b="1"/>
              <a:t> </a:t>
            </a:r>
            <a:r>
              <a:rPr lang="en-US" b="1" err="1"/>
              <a:t>Klasifikasi</a:t>
            </a:r>
            <a:r>
              <a:rPr lang="en-US" b="1"/>
              <a:t> </a:t>
            </a:r>
            <a:r>
              <a:rPr lang="en-US"/>
              <a:t>Sentiment</a:t>
            </a:r>
            <a:endParaRPr lang="en-US" b="1"/>
          </a:p>
        </p:txBody>
      </p:sp>
      <p:pic>
        <p:nvPicPr>
          <p:cNvPr id="6" name="Picture 5" descr="A green smiley face with two eyes&#10;&#10;Description automatically generated">
            <a:extLst>
              <a:ext uri="{FF2B5EF4-FFF2-40B4-BE49-F238E27FC236}">
                <a16:creationId xmlns:a16="http://schemas.microsoft.com/office/drawing/2014/main" id="{7530CCA9-CAB4-8703-3158-A07F480CF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51" y="3235416"/>
            <a:ext cx="966863" cy="966863"/>
          </a:xfrm>
          <a:prstGeom prst="rect">
            <a:avLst/>
          </a:prstGeom>
        </p:spPr>
      </p:pic>
      <p:pic>
        <p:nvPicPr>
          <p:cNvPr id="7" name="Picture 6" descr="A red face with a sad face&#10;&#10;Description automatically generated">
            <a:extLst>
              <a:ext uri="{FF2B5EF4-FFF2-40B4-BE49-F238E27FC236}">
                <a16:creationId xmlns:a16="http://schemas.microsoft.com/office/drawing/2014/main" id="{E3DF90AA-4D84-BE55-4E4A-423482CE6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41" y="3304395"/>
            <a:ext cx="820353" cy="820353"/>
          </a:xfrm>
          <a:prstGeom prst="rect">
            <a:avLst/>
          </a:prstGeom>
        </p:spPr>
      </p:pic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3559ABD6-1B38-8A64-E229-19253FEEE89E}"/>
              </a:ext>
            </a:extLst>
          </p:cNvPr>
          <p:cNvSpPr txBox="1">
            <a:spLocks/>
          </p:cNvSpPr>
          <p:nvPr/>
        </p:nvSpPr>
        <p:spPr>
          <a:xfrm>
            <a:off x="3070398" y="4528527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95,08%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1EE2E-9FAD-7072-9999-0F25F6544B4C}"/>
              </a:ext>
            </a:extLst>
          </p:cNvPr>
          <p:cNvSpPr txBox="1"/>
          <p:nvPr/>
        </p:nvSpPr>
        <p:spPr>
          <a:xfrm>
            <a:off x="3474135" y="5006832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model </a:t>
            </a:r>
            <a:r>
              <a:rPr lang="en-US" sz="1400" b="1" err="1">
                <a:solidFill>
                  <a:schemeClr val="bg2">
                    <a:lumMod val="50000"/>
                  </a:schemeClr>
                </a:solidFill>
              </a:rPr>
              <a:t>paslon</a:t>
            </a:r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 1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0716E45C-A7A2-7690-68A2-9F1FA7F27C16}"/>
              </a:ext>
            </a:extLst>
          </p:cNvPr>
          <p:cNvSpPr txBox="1">
            <a:spLocks/>
          </p:cNvSpPr>
          <p:nvPr/>
        </p:nvSpPr>
        <p:spPr>
          <a:xfrm>
            <a:off x="4940346" y="4534118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97,67%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534280-3107-FFDE-5FD9-A2ADE95CED01}"/>
              </a:ext>
            </a:extLst>
          </p:cNvPr>
          <p:cNvSpPr txBox="1"/>
          <p:nvPr/>
        </p:nvSpPr>
        <p:spPr>
          <a:xfrm>
            <a:off x="5344083" y="5012423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model </a:t>
            </a:r>
            <a:r>
              <a:rPr lang="en-US" sz="1400" b="1" err="1">
                <a:solidFill>
                  <a:schemeClr val="bg2">
                    <a:lumMod val="50000"/>
                  </a:schemeClr>
                </a:solidFill>
              </a:rPr>
              <a:t>paslon</a:t>
            </a:r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 2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Content Placeholder 14">
            <a:extLst>
              <a:ext uri="{FF2B5EF4-FFF2-40B4-BE49-F238E27FC236}">
                <a16:creationId xmlns:a16="http://schemas.microsoft.com/office/drawing/2014/main" id="{CB8ABD24-3BE9-BC8C-71C6-5C81A18141F9}"/>
              </a:ext>
            </a:extLst>
          </p:cNvPr>
          <p:cNvSpPr txBox="1">
            <a:spLocks/>
          </p:cNvSpPr>
          <p:nvPr/>
        </p:nvSpPr>
        <p:spPr>
          <a:xfrm>
            <a:off x="6765360" y="4541205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99,85%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C9B6B4-CAD5-196B-C636-827BDA3B1C5B}"/>
              </a:ext>
            </a:extLst>
          </p:cNvPr>
          <p:cNvSpPr txBox="1"/>
          <p:nvPr/>
        </p:nvSpPr>
        <p:spPr>
          <a:xfrm>
            <a:off x="7169097" y="5019510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model </a:t>
            </a:r>
            <a:r>
              <a:rPr lang="en-US" sz="1400" b="1" err="1">
                <a:solidFill>
                  <a:schemeClr val="bg2">
                    <a:lumMod val="50000"/>
                  </a:schemeClr>
                </a:solidFill>
              </a:rPr>
              <a:t>paslon</a:t>
            </a:r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 3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8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1" grpId="0"/>
      <p:bldP spid="26" grpId="0"/>
      <p:bldP spid="24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96E3E3-9931-F787-C897-DED19C9C21F5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974BA89-3304-48F1-CD25-4EBF76462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r="41157"/>
          <a:stretch/>
        </p:blipFill>
        <p:spPr bwMode="auto">
          <a:xfrm>
            <a:off x="96902" y="1016810"/>
            <a:ext cx="6494397" cy="56935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327A872-1BF6-4A62-BCFA-11DE9F5E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Hasil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A6552FD3-F8CB-282D-D118-34F5593BCDCE}"/>
              </a:ext>
            </a:extLst>
          </p:cNvPr>
          <p:cNvSpPr txBox="1">
            <a:spLocks/>
          </p:cNvSpPr>
          <p:nvPr/>
        </p:nvSpPr>
        <p:spPr>
          <a:xfrm>
            <a:off x="5919019" y="1116403"/>
            <a:ext cx="5407741" cy="103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/>
              <a:t>Hasil </a:t>
            </a:r>
            <a:r>
              <a:rPr lang="en-US" err="1"/>
              <a:t>Pelatihan</a:t>
            </a:r>
            <a:r>
              <a:rPr lang="en-US" b="1"/>
              <a:t> Topic Modeling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67371-6E61-D8A4-E426-18BE7F45E73D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FBABD5F-49BA-26EA-3A5F-FBA4FA408F96}"/>
              </a:ext>
            </a:extLst>
          </p:cNvPr>
          <p:cNvSpPr txBox="1">
            <a:spLocks/>
          </p:cNvSpPr>
          <p:nvPr/>
        </p:nvSpPr>
        <p:spPr>
          <a:xfrm>
            <a:off x="363264" y="6064368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14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0DDE3368-9A4C-4032-BC07-89E2A83D52CD}"/>
              </a:ext>
            </a:extLst>
          </p:cNvPr>
          <p:cNvSpPr txBox="1">
            <a:spLocks/>
          </p:cNvSpPr>
          <p:nvPr/>
        </p:nvSpPr>
        <p:spPr>
          <a:xfrm>
            <a:off x="6489289" y="1797190"/>
            <a:ext cx="5515897" cy="498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800" b="1"/>
              <a:t>Anak Muda dan Pembangunan </a:t>
            </a:r>
            <a:r>
              <a:rPr lang="en-US" sz="1800" b="1" err="1"/>
              <a:t>Bangsa</a:t>
            </a:r>
            <a:r>
              <a:rPr lang="en-US" sz="1800" b="1"/>
              <a:t> (233149)</a:t>
            </a:r>
          </a:p>
          <a:p>
            <a:pPr marL="342900" indent="-342900">
              <a:buAutoNum type="arabicPeriod"/>
            </a:pPr>
            <a:r>
              <a:rPr lang="en-US" sz="1800" b="1" err="1"/>
              <a:t>Reaksi</a:t>
            </a:r>
            <a:r>
              <a:rPr lang="en-US" sz="1800" b="1"/>
              <a:t> dan </a:t>
            </a:r>
            <a:r>
              <a:rPr lang="en-US" sz="1800" b="1" err="1"/>
              <a:t>Emosi</a:t>
            </a:r>
            <a:r>
              <a:rPr lang="en-US" sz="1800" b="1"/>
              <a:t> Masyarakat (197565)</a:t>
            </a:r>
          </a:p>
          <a:p>
            <a:pPr marL="342900" indent="-342900">
              <a:buAutoNum type="arabicPeriod"/>
            </a:pPr>
            <a:r>
              <a:rPr lang="en-US" sz="1400" err="1"/>
              <a:t>Pertahanan</a:t>
            </a:r>
            <a:r>
              <a:rPr lang="en-US" sz="1400"/>
              <a:t> Negara dan </a:t>
            </a:r>
            <a:r>
              <a:rPr lang="en-US" sz="1400" err="1"/>
              <a:t>Prestasi</a:t>
            </a:r>
            <a:r>
              <a:rPr lang="en-US" sz="1400"/>
              <a:t> (162370)</a:t>
            </a:r>
          </a:p>
          <a:p>
            <a:pPr marL="342900" indent="-342900">
              <a:buAutoNum type="arabicPeriod"/>
            </a:pPr>
            <a:r>
              <a:rPr lang="en-US" sz="1400" err="1"/>
              <a:t>Kampanye</a:t>
            </a:r>
            <a:r>
              <a:rPr lang="en-US" sz="1400"/>
              <a:t> dan </a:t>
            </a:r>
            <a:r>
              <a:rPr lang="en-US" sz="1400" err="1"/>
              <a:t>Relawan</a:t>
            </a:r>
            <a:r>
              <a:rPr lang="en-US" sz="1400"/>
              <a:t> (168882)</a:t>
            </a:r>
          </a:p>
          <a:p>
            <a:pPr marL="342900" indent="-342900">
              <a:buAutoNum type="arabicPeriod"/>
            </a:pPr>
            <a:r>
              <a:rPr lang="en-US" sz="1400" err="1"/>
              <a:t>Persaingan</a:t>
            </a:r>
            <a:r>
              <a:rPr lang="en-US" sz="1400"/>
              <a:t> </a:t>
            </a:r>
            <a:r>
              <a:rPr lang="en-US" sz="1400" err="1"/>
              <a:t>Politik</a:t>
            </a:r>
            <a:r>
              <a:rPr lang="en-US" sz="1400"/>
              <a:t> dan Media </a:t>
            </a:r>
            <a:r>
              <a:rPr lang="en-US" sz="1400" err="1"/>
              <a:t>Sosial</a:t>
            </a:r>
            <a:r>
              <a:rPr lang="en-US" sz="1400"/>
              <a:t> (177934)</a:t>
            </a:r>
          </a:p>
          <a:p>
            <a:pPr marL="342900" indent="-342900">
              <a:buAutoNum type="arabicPeriod"/>
            </a:pPr>
            <a:r>
              <a:rPr lang="en-US" sz="1400" err="1"/>
              <a:t>Aktivitas</a:t>
            </a:r>
            <a:r>
              <a:rPr lang="en-US" sz="1400"/>
              <a:t> </a:t>
            </a:r>
            <a:r>
              <a:rPr lang="en-US" sz="1400" err="1"/>
              <a:t>Petani</a:t>
            </a:r>
            <a:r>
              <a:rPr lang="en-US" sz="1400"/>
              <a:t> dan </a:t>
            </a:r>
            <a:r>
              <a:rPr lang="en-US" sz="1400" err="1"/>
              <a:t>Nelayan</a:t>
            </a:r>
            <a:r>
              <a:rPr lang="en-US" sz="1400"/>
              <a:t> (179885)</a:t>
            </a:r>
          </a:p>
          <a:p>
            <a:pPr marL="342900" indent="-342900">
              <a:buAutoNum type="arabicPeriod"/>
            </a:pPr>
            <a:r>
              <a:rPr lang="en-US" sz="1400" err="1"/>
              <a:t>Kepemimpinan</a:t>
            </a:r>
            <a:r>
              <a:rPr lang="en-US" sz="1400"/>
              <a:t> dan Anti-</a:t>
            </a:r>
            <a:r>
              <a:rPr lang="en-US" sz="1400" err="1"/>
              <a:t>Korupsi</a:t>
            </a:r>
            <a:r>
              <a:rPr lang="en-US" sz="1400"/>
              <a:t> (125233)</a:t>
            </a:r>
          </a:p>
          <a:p>
            <a:pPr marL="342900" indent="-342900">
              <a:buAutoNum type="arabicPeriod"/>
            </a:pPr>
            <a:r>
              <a:rPr lang="en-US" sz="1400" err="1"/>
              <a:t>Kepemimpinan</a:t>
            </a:r>
            <a:r>
              <a:rPr lang="en-US" sz="1400"/>
              <a:t> Nasional dan </a:t>
            </a:r>
            <a:r>
              <a:rPr lang="en-US" sz="1400" err="1"/>
              <a:t>Kesejahteraan</a:t>
            </a:r>
            <a:r>
              <a:rPr lang="en-US" sz="1400"/>
              <a:t> (152250)</a:t>
            </a:r>
          </a:p>
          <a:p>
            <a:pPr marL="342900" indent="-342900">
              <a:buAutoNum type="arabicPeriod"/>
            </a:pPr>
            <a:r>
              <a:rPr lang="en-US" sz="1400"/>
              <a:t>Program </a:t>
            </a:r>
            <a:r>
              <a:rPr lang="en-US" sz="1400" err="1"/>
              <a:t>Pemerintah</a:t>
            </a:r>
            <a:r>
              <a:rPr lang="en-US" sz="1400"/>
              <a:t> dan </a:t>
            </a:r>
            <a:r>
              <a:rPr lang="en-US" sz="1400" err="1"/>
              <a:t>Kesejahteraan</a:t>
            </a:r>
            <a:r>
              <a:rPr lang="en-US" sz="1400"/>
              <a:t> Rakyat (112218)</a:t>
            </a:r>
          </a:p>
          <a:p>
            <a:pPr marL="342900" indent="-342900">
              <a:buAutoNum type="arabicPeriod"/>
            </a:pPr>
            <a:r>
              <a:rPr lang="en-US" sz="1800" b="1" err="1"/>
              <a:t>Kesejahteraan</a:t>
            </a:r>
            <a:r>
              <a:rPr lang="en-US" sz="1800" b="1"/>
              <a:t> dan </a:t>
            </a:r>
            <a:r>
              <a:rPr lang="en-US" sz="1800" b="1" err="1"/>
              <a:t>Kepedulian</a:t>
            </a:r>
            <a:r>
              <a:rPr lang="en-US" sz="1800" b="1"/>
              <a:t> Rakyat (224120)</a:t>
            </a:r>
          </a:p>
          <a:p>
            <a:pPr marL="342900" indent="-342900">
              <a:buAutoNum type="arabicPeriod"/>
            </a:pPr>
            <a:r>
              <a:rPr lang="en-US" sz="1400" err="1"/>
              <a:t>Debat</a:t>
            </a:r>
            <a:r>
              <a:rPr lang="en-US" sz="1400"/>
              <a:t> dan </a:t>
            </a:r>
            <a:r>
              <a:rPr lang="en-US" sz="1400" err="1"/>
              <a:t>Transparansi</a:t>
            </a:r>
            <a:r>
              <a:rPr lang="en-US" sz="1400"/>
              <a:t> </a:t>
            </a:r>
            <a:r>
              <a:rPr lang="en-US" sz="1400" err="1"/>
              <a:t>Pemerintah</a:t>
            </a:r>
            <a:r>
              <a:rPr lang="en-US" sz="1400"/>
              <a:t> (134016)</a:t>
            </a:r>
          </a:p>
          <a:p>
            <a:pPr marL="342900" indent="-342900">
              <a:buAutoNum type="arabicPeriod"/>
            </a:pPr>
            <a:r>
              <a:rPr lang="en-US" sz="1400" err="1"/>
              <a:t>Politik</a:t>
            </a:r>
            <a:r>
              <a:rPr lang="en-US" sz="1400"/>
              <a:t> </a:t>
            </a:r>
            <a:r>
              <a:rPr lang="en-US" sz="1400" err="1"/>
              <a:t>Lokal</a:t>
            </a:r>
            <a:r>
              <a:rPr lang="en-US" sz="1400"/>
              <a:t> dan </a:t>
            </a:r>
            <a:r>
              <a:rPr lang="en-US" sz="1400" err="1"/>
              <a:t>Survei</a:t>
            </a:r>
            <a:r>
              <a:rPr lang="en-US" sz="1400"/>
              <a:t> </a:t>
            </a:r>
            <a:r>
              <a:rPr lang="en-US" sz="1400" err="1"/>
              <a:t>Pemilih</a:t>
            </a:r>
            <a:r>
              <a:rPr lang="en-US" sz="1400"/>
              <a:t> (100093)</a:t>
            </a:r>
          </a:p>
          <a:p>
            <a:pPr marL="342900" indent="-342900">
              <a:buAutoNum type="arabicPeriod"/>
            </a:pPr>
            <a:r>
              <a:rPr lang="en-US" sz="1400" err="1"/>
              <a:t>Pemilihan</a:t>
            </a:r>
            <a:r>
              <a:rPr lang="en-US" sz="1400"/>
              <a:t> dan </a:t>
            </a:r>
            <a:r>
              <a:rPr lang="en-US" sz="1400" err="1"/>
              <a:t>Dukungan</a:t>
            </a:r>
            <a:r>
              <a:rPr lang="en-US" sz="1400"/>
              <a:t> </a:t>
            </a:r>
            <a:r>
              <a:rPr lang="en-US" sz="1400" err="1"/>
              <a:t>Politik</a:t>
            </a:r>
            <a:r>
              <a:rPr lang="en-US" sz="1400"/>
              <a:t> (108595)</a:t>
            </a:r>
          </a:p>
          <a:p>
            <a:pPr marL="342900" indent="-342900">
              <a:buAutoNum type="arabicPeriod"/>
            </a:pPr>
            <a:r>
              <a:rPr lang="en-US" sz="1400" err="1"/>
              <a:t>Pekerjaan</a:t>
            </a:r>
            <a:r>
              <a:rPr lang="en-US" sz="1400"/>
              <a:t> dan Pembangunan Ekonomi (84889)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93585F-D58E-BAF5-58D3-252C62E7AB91}"/>
              </a:ext>
            </a:extLst>
          </p:cNvPr>
          <p:cNvSpPr/>
          <p:nvPr/>
        </p:nvSpPr>
        <p:spPr>
          <a:xfrm>
            <a:off x="103522" y="1574260"/>
            <a:ext cx="1034483" cy="1034483"/>
          </a:xfrm>
          <a:prstGeom prst="ellipse">
            <a:avLst/>
          </a:prstGeom>
          <a:solidFill>
            <a:schemeClr val="accent2">
              <a:lumMod val="60000"/>
              <a:lumOff val="40000"/>
              <a:alpha val="6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80350E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82DFF4-33AF-7170-140E-4895D2979B81}"/>
              </a:ext>
            </a:extLst>
          </p:cNvPr>
          <p:cNvSpPr/>
          <p:nvPr/>
        </p:nvSpPr>
        <p:spPr>
          <a:xfrm>
            <a:off x="5400361" y="2123920"/>
            <a:ext cx="964244" cy="964244"/>
          </a:xfrm>
          <a:prstGeom prst="ellipse">
            <a:avLst/>
          </a:prstGeom>
          <a:solidFill>
            <a:schemeClr val="accent2">
              <a:lumMod val="60000"/>
              <a:lumOff val="40000"/>
              <a:alpha val="6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80350E"/>
                </a:solidFill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63A0C4-146F-7AA0-B475-72DD4A101E8F}"/>
              </a:ext>
            </a:extLst>
          </p:cNvPr>
          <p:cNvSpPr/>
          <p:nvPr/>
        </p:nvSpPr>
        <p:spPr>
          <a:xfrm>
            <a:off x="1474076" y="2455479"/>
            <a:ext cx="331076" cy="337569"/>
          </a:xfrm>
          <a:prstGeom prst="rect">
            <a:avLst/>
          </a:prstGeom>
          <a:solidFill>
            <a:srgbClr val="D8E3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6A13D0-DD5C-88C0-7EF8-6E0BDC1F5029}"/>
              </a:ext>
            </a:extLst>
          </p:cNvPr>
          <p:cNvSpPr/>
          <p:nvPr/>
        </p:nvSpPr>
        <p:spPr>
          <a:xfrm>
            <a:off x="1218312" y="2184740"/>
            <a:ext cx="842604" cy="842604"/>
          </a:xfrm>
          <a:prstGeom prst="ellipse">
            <a:avLst/>
          </a:prstGeom>
          <a:solidFill>
            <a:schemeClr val="accent2">
              <a:lumMod val="60000"/>
              <a:lumOff val="40000"/>
              <a:alpha val="62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350E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8607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6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5B900A-125F-DC5C-C6EE-610974F960D0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91928A4-537F-1432-1C4B-9E9B612E0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020870"/>
              </p:ext>
            </p:extLst>
          </p:nvPr>
        </p:nvGraphicFramePr>
        <p:xfrm>
          <a:off x="-113923" y="4104368"/>
          <a:ext cx="3737285" cy="261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6" name="Title 12">
            <a:extLst>
              <a:ext uri="{FF2B5EF4-FFF2-40B4-BE49-F238E27FC236}">
                <a16:creationId xmlns:a16="http://schemas.microsoft.com/office/drawing/2014/main" id="{EB9A2635-7FED-7E56-E2F8-5BE4CF0B6FFF}"/>
              </a:ext>
            </a:extLst>
          </p:cNvPr>
          <p:cNvSpPr txBox="1">
            <a:spLocks/>
          </p:cNvSpPr>
          <p:nvPr/>
        </p:nvSpPr>
        <p:spPr>
          <a:xfrm>
            <a:off x="7875724" y="263342"/>
            <a:ext cx="3142882" cy="651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7EB9234D-9B23-188A-3862-0333EA74A3B9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pic>
        <p:nvPicPr>
          <p:cNvPr id="34" name="Picture 33" descr="A screenshot of a phone&#10;&#10;Description automatically generated">
            <a:extLst>
              <a:ext uri="{FF2B5EF4-FFF2-40B4-BE49-F238E27FC236}">
                <a16:creationId xmlns:a16="http://schemas.microsoft.com/office/drawing/2014/main" id="{D08E60F5-F503-82CD-2A45-C294C7FAB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71" y="1826055"/>
            <a:ext cx="1955152" cy="4344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" name="Picture 3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0DCA71B-4CC6-AE1F-D744-247CC8355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74" y="1837888"/>
            <a:ext cx="1955152" cy="4344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8" name="Picture 3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BDF7E62-C053-2ED7-485D-F748D2F4AE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400" y="1857805"/>
            <a:ext cx="1955152" cy="43447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2" name="Content Placeholder 14">
            <a:extLst>
              <a:ext uri="{FF2B5EF4-FFF2-40B4-BE49-F238E27FC236}">
                <a16:creationId xmlns:a16="http://schemas.microsoft.com/office/drawing/2014/main" id="{92EA122B-2957-4480-0CA8-3CA29474DDB8}"/>
              </a:ext>
            </a:extLst>
          </p:cNvPr>
          <p:cNvSpPr txBox="1">
            <a:spLocks/>
          </p:cNvSpPr>
          <p:nvPr/>
        </p:nvSpPr>
        <p:spPr>
          <a:xfrm>
            <a:off x="4423628" y="1084364"/>
            <a:ext cx="896212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b="1" dirty="0"/>
              <a:t>Twit Buzzer </a:t>
            </a:r>
            <a:r>
              <a:rPr lang="en-US" dirty="0"/>
              <a:t>per </a:t>
            </a:r>
            <a:r>
              <a:rPr lang="en-US" dirty="0" err="1"/>
              <a:t>Paslon</a:t>
            </a:r>
            <a:endParaRPr 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A91F0E-361F-E9C1-C03D-9014CBF0FDBD}"/>
              </a:ext>
            </a:extLst>
          </p:cNvPr>
          <p:cNvSpPr txBox="1"/>
          <p:nvPr/>
        </p:nvSpPr>
        <p:spPr>
          <a:xfrm>
            <a:off x="7635241" y="6296215"/>
            <a:ext cx="4420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err="1">
                <a:solidFill>
                  <a:schemeClr val="bg2">
                    <a:lumMod val="25000"/>
                  </a:schemeClr>
                </a:solidFill>
              </a:rPr>
              <a:t>Pengecekan</a:t>
            </a:r>
            <a:r>
              <a:rPr lang="en-US" sz="1400" b="1">
                <a:solidFill>
                  <a:schemeClr val="bg2">
                    <a:lumMod val="25000"/>
                  </a:schemeClr>
                </a:solidFill>
              </a:rPr>
              <a:t> Akun dan Twit </a:t>
            </a:r>
            <a:r>
              <a:rPr lang="en-US" sz="1400" b="1" err="1">
                <a:solidFill>
                  <a:schemeClr val="bg2">
                    <a:lumMod val="25000"/>
                  </a:schemeClr>
                </a:solidFill>
              </a:rPr>
              <a:t>terdeteksi</a:t>
            </a:r>
            <a:r>
              <a:rPr lang="en-US" sz="1400" b="1">
                <a:solidFill>
                  <a:schemeClr val="bg2">
                    <a:lumMod val="25000"/>
                  </a:schemeClr>
                </a:solidFill>
              </a:rPr>
              <a:t> Buzzer pada X</a:t>
            </a:r>
            <a:endParaRPr lang="en-ID" sz="1200" b="1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E7BD530-5DF7-636D-8CCB-D4B8AB3FE1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965965"/>
              </p:ext>
            </p:extLst>
          </p:nvPr>
        </p:nvGraphicFramePr>
        <p:xfrm>
          <a:off x="-253961" y="1323604"/>
          <a:ext cx="3737285" cy="261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D02D223-AE40-5153-7942-221C7E73483A}"/>
              </a:ext>
            </a:extLst>
          </p:cNvPr>
          <p:cNvSpPr txBox="1">
            <a:spLocks/>
          </p:cNvSpPr>
          <p:nvPr/>
        </p:nvSpPr>
        <p:spPr>
          <a:xfrm>
            <a:off x="602805" y="2266217"/>
            <a:ext cx="2064124" cy="48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err="1"/>
              <a:t>Paslon</a:t>
            </a:r>
            <a:r>
              <a:rPr lang="en-US" b="1"/>
              <a:t> 1</a:t>
            </a: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2C090DF5-36F9-7121-308A-D44EA07038B5}"/>
              </a:ext>
            </a:extLst>
          </p:cNvPr>
          <p:cNvSpPr txBox="1">
            <a:spLocks/>
          </p:cNvSpPr>
          <p:nvPr/>
        </p:nvSpPr>
        <p:spPr>
          <a:xfrm>
            <a:off x="602805" y="2693543"/>
            <a:ext cx="2064124" cy="3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/>
              <a:t>4.686.059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CB13B04-10E3-791B-96B2-B73983312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185035"/>
              </p:ext>
            </p:extLst>
          </p:nvPr>
        </p:nvGraphicFramePr>
        <p:xfrm>
          <a:off x="2241074" y="2371778"/>
          <a:ext cx="3737285" cy="2613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DE98244C-83DA-C6A2-57BA-6EA83CDF6107}"/>
              </a:ext>
            </a:extLst>
          </p:cNvPr>
          <p:cNvSpPr txBox="1">
            <a:spLocks/>
          </p:cNvSpPr>
          <p:nvPr/>
        </p:nvSpPr>
        <p:spPr>
          <a:xfrm>
            <a:off x="3097840" y="3314391"/>
            <a:ext cx="2064124" cy="48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err="1"/>
              <a:t>Paslon</a:t>
            </a:r>
            <a:r>
              <a:rPr lang="en-US" b="1"/>
              <a:t> 2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6B57D165-CBAD-DC45-6211-EA39CE640504}"/>
              </a:ext>
            </a:extLst>
          </p:cNvPr>
          <p:cNvSpPr txBox="1">
            <a:spLocks/>
          </p:cNvSpPr>
          <p:nvPr/>
        </p:nvSpPr>
        <p:spPr>
          <a:xfrm>
            <a:off x="3097840" y="3741717"/>
            <a:ext cx="2064124" cy="3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/>
              <a:t>3.269.533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9269E0C5-0689-CA6B-82AA-FA38E08220EF}"/>
              </a:ext>
            </a:extLst>
          </p:cNvPr>
          <p:cNvSpPr txBox="1">
            <a:spLocks/>
          </p:cNvSpPr>
          <p:nvPr/>
        </p:nvSpPr>
        <p:spPr>
          <a:xfrm>
            <a:off x="742843" y="5046981"/>
            <a:ext cx="2064124" cy="48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err="1"/>
              <a:t>Paslon</a:t>
            </a:r>
            <a:r>
              <a:rPr lang="en-US" b="1"/>
              <a:t> 3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3B5447C-CC53-7F68-7A7D-26FEF64DE96B}"/>
              </a:ext>
            </a:extLst>
          </p:cNvPr>
          <p:cNvSpPr txBox="1">
            <a:spLocks/>
          </p:cNvSpPr>
          <p:nvPr/>
        </p:nvSpPr>
        <p:spPr>
          <a:xfrm>
            <a:off x="742843" y="5474307"/>
            <a:ext cx="2064124" cy="37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/>
              <a:t>2.974.525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87CC30-F8F8-FBA1-D324-C0146062F59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DF79E6-CF67-3FB7-D423-EE3D76897834}"/>
              </a:ext>
            </a:extLst>
          </p:cNvPr>
          <p:cNvSpPr txBox="1">
            <a:spLocks/>
          </p:cNvSpPr>
          <p:nvPr/>
        </p:nvSpPr>
        <p:spPr>
          <a:xfrm>
            <a:off x="363264" y="60407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255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43" grpId="0"/>
      <p:bldGraphic spid="2" grpId="0">
        <p:bldAsOne/>
      </p:bldGraphic>
      <p:bldP spid="3" grpId="0"/>
      <p:bldP spid="6" grpId="0"/>
      <p:bldGraphic spid="11" grpId="0">
        <p:bldAsOne/>
      </p:bldGraphic>
      <p:bldP spid="13" grpId="0"/>
      <p:bldP spid="14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37CF8-A0E0-A604-C88F-2AAE40CFFE1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C403CAB9-73AF-FD31-F2A1-53EA53810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7" name="Title 12">
            <a:extLst>
              <a:ext uri="{FF2B5EF4-FFF2-40B4-BE49-F238E27FC236}">
                <a16:creationId xmlns:a16="http://schemas.microsoft.com/office/drawing/2014/main" id="{27F751CD-31ED-FAE6-841E-EAE12318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Analisis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91D51-3143-DCDF-65FF-44E4DA6D60E2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CF6BE-2D0F-3704-D7F1-DCD8DF41C75A}"/>
              </a:ext>
            </a:extLst>
          </p:cNvPr>
          <p:cNvSpPr txBox="1">
            <a:spLocks/>
          </p:cNvSpPr>
          <p:nvPr/>
        </p:nvSpPr>
        <p:spPr>
          <a:xfrm>
            <a:off x="363264" y="6046668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35FEC2-D6A7-7887-9B1D-022FE6218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4"/>
          <a:stretch/>
        </p:blipFill>
        <p:spPr>
          <a:xfrm>
            <a:off x="2287239" y="2135646"/>
            <a:ext cx="3881206" cy="27836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8D0802-0CC9-AB82-E73C-CEA8D54BB3D9}"/>
              </a:ext>
            </a:extLst>
          </p:cNvPr>
          <p:cNvCxnSpPr>
            <a:cxnSpLocks/>
          </p:cNvCxnSpPr>
          <p:nvPr/>
        </p:nvCxnSpPr>
        <p:spPr>
          <a:xfrm>
            <a:off x="2441646" y="4112270"/>
            <a:ext cx="315271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08BFE5-1C74-13D7-9228-B60F970D3AF8}"/>
              </a:ext>
            </a:extLst>
          </p:cNvPr>
          <p:cNvCxnSpPr>
            <a:cxnSpLocks/>
          </p:cNvCxnSpPr>
          <p:nvPr/>
        </p:nvCxnSpPr>
        <p:spPr>
          <a:xfrm>
            <a:off x="2451171" y="4630430"/>
            <a:ext cx="314319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F95E85-CF84-C7B2-CD32-26D315E70CEF}"/>
              </a:ext>
            </a:extLst>
          </p:cNvPr>
          <p:cNvSpPr txBox="1"/>
          <p:nvPr/>
        </p:nvSpPr>
        <p:spPr>
          <a:xfrm>
            <a:off x="7079056" y="4185103"/>
            <a:ext cx="388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Sentimen</a:t>
            </a:r>
            <a:r>
              <a:rPr lang="en-US" sz="2000" b="1"/>
              <a:t>: </a:t>
            </a:r>
            <a:r>
              <a:rPr lang="en-US" sz="2000" err="1"/>
              <a:t>Negatif</a:t>
            </a:r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F5C74-12D4-C98F-F1A6-A1689F63C2AA}"/>
              </a:ext>
            </a:extLst>
          </p:cNvPr>
          <p:cNvSpPr txBox="1"/>
          <p:nvPr/>
        </p:nvSpPr>
        <p:spPr>
          <a:xfrm>
            <a:off x="7075182" y="2811450"/>
            <a:ext cx="474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/>
              <a:t>Topik</a:t>
            </a:r>
            <a:r>
              <a:rPr lang="en-US" sz="2000" b="1"/>
              <a:t>: </a:t>
            </a:r>
            <a:r>
              <a:rPr lang="en-US" sz="2000" err="1"/>
              <a:t>Pemilihan</a:t>
            </a:r>
            <a:r>
              <a:rPr lang="en-US" sz="2000"/>
              <a:t> dan </a:t>
            </a:r>
            <a:r>
              <a:rPr lang="en-US" sz="2000" err="1"/>
              <a:t>Dukungan</a:t>
            </a:r>
            <a:r>
              <a:rPr lang="en-US" sz="2000"/>
              <a:t> </a:t>
            </a:r>
            <a:r>
              <a:rPr lang="en-US" sz="2000" err="1"/>
              <a:t>Politik</a:t>
            </a:r>
            <a:r>
              <a:rPr lang="en-US" sz="2000"/>
              <a:t> </a:t>
            </a:r>
            <a:r>
              <a:rPr lang="en-US" sz="1600"/>
              <a:t>(13)</a:t>
            </a:r>
            <a:endParaRPr lang="en-ID" sz="20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0E047D-FE68-1590-3420-189A70AC5372}"/>
              </a:ext>
            </a:extLst>
          </p:cNvPr>
          <p:cNvCxnSpPr>
            <a:cxnSpLocks/>
          </p:cNvCxnSpPr>
          <p:nvPr/>
        </p:nvCxnSpPr>
        <p:spPr>
          <a:xfrm>
            <a:off x="2451171" y="3026420"/>
            <a:ext cx="3274636" cy="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C97DB2-04D9-B34B-E2B5-4ECD03FA6B11}"/>
              </a:ext>
            </a:extLst>
          </p:cNvPr>
          <p:cNvCxnSpPr>
            <a:cxnSpLocks/>
          </p:cNvCxnSpPr>
          <p:nvPr/>
        </p:nvCxnSpPr>
        <p:spPr>
          <a:xfrm>
            <a:off x="2441646" y="4378970"/>
            <a:ext cx="5123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14">
            <a:extLst>
              <a:ext uri="{FF2B5EF4-FFF2-40B4-BE49-F238E27FC236}">
                <a16:creationId xmlns:a16="http://schemas.microsoft.com/office/drawing/2014/main" id="{9EB03CC9-F7B2-3704-E460-31A877C300C4}"/>
              </a:ext>
            </a:extLst>
          </p:cNvPr>
          <p:cNvSpPr txBox="1">
            <a:spLocks/>
          </p:cNvSpPr>
          <p:nvPr/>
        </p:nvSpPr>
        <p:spPr>
          <a:xfrm>
            <a:off x="1671505" y="5074493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52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36C36F-589B-BF2B-80D2-DD2A10057AD7}"/>
              </a:ext>
            </a:extLst>
          </p:cNvPr>
          <p:cNvSpPr txBox="1"/>
          <p:nvPr/>
        </p:nvSpPr>
        <p:spPr>
          <a:xfrm>
            <a:off x="2075242" y="5552798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Following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Content Placeholder 14">
            <a:extLst>
              <a:ext uri="{FF2B5EF4-FFF2-40B4-BE49-F238E27FC236}">
                <a16:creationId xmlns:a16="http://schemas.microsoft.com/office/drawing/2014/main" id="{80CA9831-B45F-BC74-CD23-F380943E9C83}"/>
              </a:ext>
            </a:extLst>
          </p:cNvPr>
          <p:cNvSpPr txBox="1">
            <a:spLocks/>
          </p:cNvSpPr>
          <p:nvPr/>
        </p:nvSpPr>
        <p:spPr>
          <a:xfrm>
            <a:off x="3118762" y="5078632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57768F-A034-35C8-7DB8-A26A57027FBF}"/>
              </a:ext>
            </a:extLst>
          </p:cNvPr>
          <p:cNvSpPr txBox="1"/>
          <p:nvPr/>
        </p:nvSpPr>
        <p:spPr>
          <a:xfrm>
            <a:off x="3495691" y="5563676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Followers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Content Placeholder 14">
            <a:extLst>
              <a:ext uri="{FF2B5EF4-FFF2-40B4-BE49-F238E27FC236}">
                <a16:creationId xmlns:a16="http://schemas.microsoft.com/office/drawing/2014/main" id="{FA3C7CAA-9A3E-4050-AE77-91DCC339F303}"/>
              </a:ext>
            </a:extLst>
          </p:cNvPr>
          <p:cNvSpPr txBox="1">
            <a:spLocks/>
          </p:cNvSpPr>
          <p:nvPr/>
        </p:nvSpPr>
        <p:spPr>
          <a:xfrm>
            <a:off x="4385872" y="5069176"/>
            <a:ext cx="2305535" cy="598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/>
              <a:t>666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8F74F1-0372-831A-270A-D6988EF8B4B1}"/>
              </a:ext>
            </a:extLst>
          </p:cNvPr>
          <p:cNvSpPr txBox="1"/>
          <p:nvPr/>
        </p:nvSpPr>
        <p:spPr>
          <a:xfrm>
            <a:off x="4765348" y="5574554"/>
            <a:ext cx="146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2">
                    <a:lumMod val="50000"/>
                  </a:schemeClr>
                </a:solidFill>
              </a:rPr>
              <a:t>Post</a:t>
            </a:r>
            <a:endParaRPr lang="en-ID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Content Placeholder 14">
            <a:extLst>
              <a:ext uri="{FF2B5EF4-FFF2-40B4-BE49-F238E27FC236}">
                <a16:creationId xmlns:a16="http://schemas.microsoft.com/office/drawing/2014/main" id="{4272E6BB-4CFD-B90C-4771-5D53EFE34DEE}"/>
              </a:ext>
            </a:extLst>
          </p:cNvPr>
          <p:cNvSpPr txBox="1">
            <a:spLocks/>
          </p:cNvSpPr>
          <p:nvPr/>
        </p:nvSpPr>
        <p:spPr>
          <a:xfrm>
            <a:off x="955040" y="1233739"/>
            <a:ext cx="10398760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Contoh</a:t>
            </a:r>
            <a:r>
              <a:rPr lang="en-US" dirty="0"/>
              <a:t> Hasil</a:t>
            </a:r>
            <a:r>
              <a:rPr lang="en-US" b="1" dirty="0"/>
              <a:t> </a:t>
            </a:r>
            <a:r>
              <a:rPr lang="en-US" b="1" dirty="0" err="1"/>
              <a:t>Analisis</a:t>
            </a:r>
            <a:r>
              <a:rPr lang="en-US" b="1" dirty="0"/>
              <a:t> Twit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3E7FB4-4672-107A-F988-F4BA9867016F}"/>
              </a:ext>
            </a:extLst>
          </p:cNvPr>
          <p:cNvSpPr txBox="1"/>
          <p:nvPr/>
        </p:nvSpPr>
        <p:spPr>
          <a:xfrm>
            <a:off x="6428035" y="2064480"/>
            <a:ext cx="3881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Terdeteksi</a:t>
            </a:r>
            <a:r>
              <a:rPr lang="en-US" sz="2000" b="1" dirty="0"/>
              <a:t> Buzzer: </a:t>
            </a:r>
            <a:r>
              <a:rPr lang="en-US" sz="2000" dirty="0"/>
              <a:t>Ya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16E498-3E8A-3A91-C823-56C585BFA427}"/>
              </a:ext>
            </a:extLst>
          </p:cNvPr>
          <p:cNvCxnSpPr>
            <a:cxnSpLocks/>
          </p:cNvCxnSpPr>
          <p:nvPr/>
        </p:nvCxnSpPr>
        <p:spPr>
          <a:xfrm>
            <a:off x="6168445" y="4378970"/>
            <a:ext cx="84772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48078EF-F8D6-5D77-F50B-B5BC279B99C1}"/>
              </a:ext>
            </a:extLst>
          </p:cNvPr>
          <p:cNvCxnSpPr>
            <a:cxnSpLocks/>
          </p:cNvCxnSpPr>
          <p:nvPr/>
        </p:nvCxnSpPr>
        <p:spPr>
          <a:xfrm>
            <a:off x="6168445" y="3035559"/>
            <a:ext cx="847725" cy="0"/>
          </a:xfrm>
          <a:prstGeom prst="straightConnector1">
            <a:avLst/>
          </a:prstGeom>
          <a:ln w="38100">
            <a:solidFill>
              <a:srgbClr val="46B1E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1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917773-DB04-FC82-3A37-663AE54DD22C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2711609-4EBC-F47F-D497-03901F95BE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3"/>
          <a:stretch/>
        </p:blipFill>
        <p:spPr bwMode="auto">
          <a:xfrm>
            <a:off x="221024" y="1829936"/>
            <a:ext cx="10224528" cy="38368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E296A5-D2FA-023B-7897-A0966370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5748812"/>
            <a:ext cx="7162800" cy="1307159"/>
          </a:xfrm>
        </p:spPr>
        <p:txBody>
          <a:bodyPr>
            <a:noAutofit/>
          </a:bodyPr>
          <a:lstStyle/>
          <a:p>
            <a:r>
              <a:rPr lang="en-US" sz="2400" b="1" err="1"/>
              <a:t>Sentimen</a:t>
            </a:r>
            <a:r>
              <a:rPr lang="en-US" sz="2000"/>
              <a:t> </a:t>
            </a:r>
            <a:r>
              <a:rPr lang="en-US" sz="2000" err="1"/>
              <a:t>positif</a:t>
            </a:r>
            <a:r>
              <a:rPr lang="en-US" sz="2000"/>
              <a:t> dan </a:t>
            </a:r>
            <a:r>
              <a:rPr lang="en-US" sz="2000" err="1"/>
              <a:t>negatif</a:t>
            </a:r>
            <a:r>
              <a:rPr lang="en-US" sz="2000"/>
              <a:t> </a:t>
            </a:r>
            <a:r>
              <a:rPr lang="en-US" sz="2000" err="1"/>
              <a:t>mengalami</a:t>
            </a:r>
            <a:r>
              <a:rPr lang="en-US" sz="2000"/>
              <a:t> </a:t>
            </a:r>
            <a:r>
              <a:rPr lang="en-US" sz="2400" b="1" err="1"/>
              <a:t>Penurunan</a:t>
            </a:r>
            <a:r>
              <a:rPr lang="en-US" sz="2000"/>
              <a:t>  </a:t>
            </a:r>
            <a:r>
              <a:rPr lang="en-US" sz="2400" b="1" err="1"/>
              <a:t>Setelah</a:t>
            </a:r>
            <a:r>
              <a:rPr lang="en-US" sz="2400" b="1"/>
              <a:t> Drop Buzzer</a:t>
            </a:r>
            <a:endParaRPr lang="en-US" sz="2000" b="1"/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FBA4BEFA-B7E8-FEDD-5957-676CAED4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1E82E08-9759-C328-A3D0-7E6F1BC089C1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B4F7BFED-829C-A738-423E-CF7C206F9D45}"/>
              </a:ext>
            </a:extLst>
          </p:cNvPr>
          <p:cNvSpPr txBox="1">
            <a:spLocks/>
          </p:cNvSpPr>
          <p:nvPr/>
        </p:nvSpPr>
        <p:spPr>
          <a:xfrm>
            <a:off x="345942" y="1206549"/>
            <a:ext cx="11500116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Perbandingan</a:t>
            </a:r>
            <a:r>
              <a:rPr lang="en-US" b="1" dirty="0"/>
              <a:t> Data </a:t>
            </a:r>
            <a:r>
              <a:rPr lang="en-US" b="1" dirty="0" err="1"/>
              <a:t>Sentimen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Penanganan</a:t>
            </a:r>
            <a:r>
              <a:rPr lang="en-US" b="1" dirty="0"/>
              <a:t> Buzzer </a:t>
            </a:r>
            <a:r>
              <a:rPr lang="en-US" dirty="0"/>
              <a:t>per </a:t>
            </a:r>
            <a:r>
              <a:rPr lang="en-US" dirty="0" err="1"/>
              <a:t>Paslon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F6F06F-483A-C3A2-0632-0FBB475C8D0D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24654F-7357-9B45-E531-E428F84602FF}"/>
              </a:ext>
            </a:extLst>
          </p:cNvPr>
          <p:cNvSpPr txBox="1">
            <a:spLocks/>
          </p:cNvSpPr>
          <p:nvPr/>
        </p:nvSpPr>
        <p:spPr>
          <a:xfrm>
            <a:off x="363264" y="6052570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687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EF858F-0D66-CCC5-3374-42293352A9F8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C434FFE-3393-6C37-8F42-70548437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" b="6029"/>
          <a:stretch/>
        </p:blipFill>
        <p:spPr>
          <a:xfrm>
            <a:off x="363264" y="1772709"/>
            <a:ext cx="7714100" cy="4369843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E296A5-D2FA-023B-7897-A0966370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364" y="2604853"/>
            <a:ext cx="4006481" cy="1756788"/>
          </a:xfrm>
        </p:spPr>
        <p:txBody>
          <a:bodyPr>
            <a:normAutofit/>
          </a:bodyPr>
          <a:lstStyle/>
          <a:p>
            <a:r>
              <a:rPr lang="en-US" sz="2400" b="1" err="1"/>
              <a:t>Mayoritas</a:t>
            </a:r>
            <a:r>
              <a:rPr lang="en-US" sz="2000"/>
              <a:t> twit buzzer </a:t>
            </a:r>
            <a:r>
              <a:rPr lang="en-US" sz="2000" err="1"/>
              <a:t>bersentimen</a:t>
            </a:r>
            <a:r>
              <a:rPr lang="en-US" sz="2000"/>
              <a:t> </a:t>
            </a:r>
            <a:r>
              <a:rPr lang="en-US" sz="2400" b="1" err="1"/>
              <a:t>Positif</a:t>
            </a:r>
            <a:endParaRPr lang="en-US" sz="2000" b="1"/>
          </a:p>
          <a:p>
            <a:r>
              <a:rPr lang="en-US" sz="2000" err="1"/>
              <a:t>Jumlah</a:t>
            </a:r>
            <a:r>
              <a:rPr lang="en-US" sz="2000"/>
              <a:t> </a:t>
            </a:r>
            <a:r>
              <a:rPr lang="en-US" sz="2000" err="1"/>
              <a:t>sentimen</a:t>
            </a:r>
            <a:r>
              <a:rPr lang="en-US" sz="2000"/>
              <a:t> </a:t>
            </a:r>
            <a:r>
              <a:rPr lang="en-US" sz="2400" b="1" err="1"/>
              <a:t>Negatif</a:t>
            </a:r>
            <a:r>
              <a:rPr lang="en-US" sz="2000"/>
              <a:t> </a:t>
            </a:r>
            <a:r>
              <a:rPr lang="en-US" sz="2000" err="1"/>
              <a:t>muncul</a:t>
            </a:r>
            <a:r>
              <a:rPr lang="en-US" sz="2000"/>
              <a:t> </a:t>
            </a:r>
            <a:r>
              <a:rPr lang="en-US" sz="2000" err="1"/>
              <a:t>banyak</a:t>
            </a:r>
            <a:r>
              <a:rPr lang="en-US" sz="2000"/>
              <a:t> pada </a:t>
            </a:r>
            <a:r>
              <a:rPr lang="en-US" sz="2400" b="1" err="1"/>
              <a:t>Paslon</a:t>
            </a:r>
            <a:r>
              <a:rPr lang="en-US" sz="2400" b="1"/>
              <a:t> 2</a:t>
            </a:r>
            <a:endParaRPr lang="en-US" sz="2000" b="1"/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E7408E7E-873C-3383-820C-A0087FFD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7D74FD1-F65B-671E-75E8-63DD38AB8E7A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48B2DCE-7156-CEF9-4A60-093C80070C1F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7336373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Distribusi</a:t>
            </a:r>
            <a:r>
              <a:rPr lang="en-US" b="1"/>
              <a:t> </a:t>
            </a:r>
            <a:r>
              <a:rPr lang="en-US" b="1" err="1"/>
              <a:t>Sentimen</a:t>
            </a:r>
            <a:r>
              <a:rPr lang="en-US" b="1"/>
              <a:t> Twit Buzzer </a:t>
            </a:r>
            <a:r>
              <a:rPr lang="en-US"/>
              <a:t>per </a:t>
            </a:r>
            <a:r>
              <a:rPr lang="en-US" err="1"/>
              <a:t>Paslon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2CA38A-21D4-00F9-B75B-D8E5918266A6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35FA1B7-1A78-485F-AD83-32B7A7C76C74}"/>
              </a:ext>
            </a:extLst>
          </p:cNvPr>
          <p:cNvSpPr txBox="1">
            <a:spLocks/>
          </p:cNvSpPr>
          <p:nvPr/>
        </p:nvSpPr>
        <p:spPr>
          <a:xfrm>
            <a:off x="363264" y="60466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484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0133D0-8109-A2CA-FB1A-7E8ED1894017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BFEFEE4-A86F-0BCB-EB09-D921E117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Latar</a:t>
            </a: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Belakang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1BA5AE6-6B06-56DB-01B9-0D4928189D2E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CB8A2-C7AB-32D9-7B9B-35F8A84267DD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4F3FAF-58EF-2620-A244-D4F276955D5E}"/>
              </a:ext>
            </a:extLst>
          </p:cNvPr>
          <p:cNvSpPr/>
          <p:nvPr/>
        </p:nvSpPr>
        <p:spPr>
          <a:xfrm>
            <a:off x="1103559" y="4263460"/>
            <a:ext cx="790513" cy="1083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27B72C-7E23-273B-AA53-C4E46F69313A}"/>
              </a:ext>
            </a:extLst>
          </p:cNvPr>
          <p:cNvSpPr/>
          <p:nvPr/>
        </p:nvSpPr>
        <p:spPr>
          <a:xfrm>
            <a:off x="1103558" y="3950429"/>
            <a:ext cx="790513" cy="11941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90FBD-4F2E-7B72-718F-3C9B4A193D08}"/>
              </a:ext>
            </a:extLst>
          </p:cNvPr>
          <p:cNvSpPr/>
          <p:nvPr/>
        </p:nvSpPr>
        <p:spPr>
          <a:xfrm>
            <a:off x="2062156" y="3979314"/>
            <a:ext cx="790513" cy="13671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009BFB-17B5-3556-E5F6-3E1BEAB362C1}"/>
              </a:ext>
            </a:extLst>
          </p:cNvPr>
          <p:cNvSpPr/>
          <p:nvPr/>
        </p:nvSpPr>
        <p:spPr>
          <a:xfrm>
            <a:off x="2062155" y="3307418"/>
            <a:ext cx="790513" cy="18371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A313A4-9A73-CFCA-D5BD-A634BDA45BC0}"/>
              </a:ext>
            </a:extLst>
          </p:cNvPr>
          <p:cNvSpPr/>
          <p:nvPr/>
        </p:nvSpPr>
        <p:spPr>
          <a:xfrm>
            <a:off x="3003264" y="3974600"/>
            <a:ext cx="790513" cy="1367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6AEFBE-1A71-F26C-BC76-EC1EDFCCFFDF}"/>
              </a:ext>
            </a:extLst>
          </p:cNvPr>
          <p:cNvSpPr/>
          <p:nvPr/>
        </p:nvSpPr>
        <p:spPr>
          <a:xfrm>
            <a:off x="3003263" y="2867265"/>
            <a:ext cx="790513" cy="227261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ADDC5F-3E3D-1988-1DE8-682EF55230C9}"/>
              </a:ext>
            </a:extLst>
          </p:cNvPr>
          <p:cNvSpPr txBox="1"/>
          <p:nvPr/>
        </p:nvSpPr>
        <p:spPr>
          <a:xfrm>
            <a:off x="1133970" y="538075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2022</a:t>
            </a:r>
            <a:endParaRPr lang="en-ID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FBF8D-467A-B81B-2437-02A066416C3F}"/>
              </a:ext>
            </a:extLst>
          </p:cNvPr>
          <p:cNvSpPr txBox="1"/>
          <p:nvPr/>
        </p:nvSpPr>
        <p:spPr>
          <a:xfrm>
            <a:off x="2092567" y="5401273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2023</a:t>
            </a:r>
            <a:endParaRPr lang="en-ID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8C4E5-18B5-0B8B-B2AD-2FCFA100EC78}"/>
              </a:ext>
            </a:extLst>
          </p:cNvPr>
          <p:cNvSpPr txBox="1"/>
          <p:nvPr/>
        </p:nvSpPr>
        <p:spPr>
          <a:xfrm>
            <a:off x="3031163" y="5397739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2024</a:t>
            </a:r>
            <a:endParaRPr lang="en-ID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C3095-C6E6-9252-BDBB-E35CDAC8C573}"/>
              </a:ext>
            </a:extLst>
          </p:cNvPr>
          <p:cNvSpPr txBox="1"/>
          <p:nvPr/>
        </p:nvSpPr>
        <p:spPr>
          <a:xfrm>
            <a:off x="1095497" y="3551126"/>
            <a:ext cx="806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18,45</a:t>
            </a:r>
            <a:endParaRPr lang="en-ID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E5680-8A52-0A77-1471-1EFB0AE2D598}"/>
              </a:ext>
            </a:extLst>
          </p:cNvPr>
          <p:cNvSpPr txBox="1"/>
          <p:nvPr/>
        </p:nvSpPr>
        <p:spPr>
          <a:xfrm>
            <a:off x="2062155" y="2920673"/>
            <a:ext cx="800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24,00</a:t>
            </a:r>
            <a:endParaRPr lang="en-ID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D3BBB-4791-68AD-4A24-925DEDA525F4}"/>
              </a:ext>
            </a:extLst>
          </p:cNvPr>
          <p:cNvSpPr txBox="1"/>
          <p:nvPr/>
        </p:nvSpPr>
        <p:spPr>
          <a:xfrm>
            <a:off x="2964574" y="2451009"/>
            <a:ext cx="862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24,69</a:t>
            </a:r>
            <a:endParaRPr lang="en-ID" b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B47316-22EE-489A-1154-CF80A39013EB}"/>
              </a:ext>
            </a:extLst>
          </p:cNvPr>
          <p:cNvGrpSpPr/>
          <p:nvPr/>
        </p:nvGrpSpPr>
        <p:grpSpPr>
          <a:xfrm>
            <a:off x="1041627" y="1611699"/>
            <a:ext cx="3208062" cy="707886"/>
            <a:chOff x="1041627" y="1611699"/>
            <a:chExt cx="3208062" cy="707886"/>
          </a:xfrm>
        </p:grpSpPr>
        <p:pic>
          <p:nvPicPr>
            <p:cNvPr id="1026" name="Picture 2" descr="Logo x Vectors &amp; Illustrations for Free Download | Freepik">
              <a:extLst>
                <a:ext uri="{FF2B5EF4-FFF2-40B4-BE49-F238E27FC236}">
                  <a16:creationId xmlns:a16="http://schemas.microsoft.com/office/drawing/2014/main" id="{A558B781-8E96-7585-FD8F-1D23739B5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627" y="1673542"/>
              <a:ext cx="584200" cy="5842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BE0153-B979-D31F-277F-E55135D048D3}"/>
                </a:ext>
              </a:extLst>
            </p:cNvPr>
            <p:cNvSpPr txBox="1"/>
            <p:nvPr/>
          </p:nvSpPr>
          <p:spPr>
            <a:xfrm>
              <a:off x="1664650" y="1611699"/>
              <a:ext cx="2585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err="1"/>
                <a:t>Jumlah</a:t>
              </a:r>
              <a:r>
                <a:rPr lang="en-US" sz="2000"/>
                <a:t> </a:t>
              </a:r>
              <a:r>
                <a:rPr lang="en-US" sz="2000" err="1"/>
                <a:t>Pengguna</a:t>
              </a:r>
              <a:r>
                <a:rPr lang="en-US" sz="2000"/>
                <a:t> X</a:t>
              </a:r>
              <a:br>
                <a:rPr lang="en-US" sz="2000"/>
              </a:br>
              <a:r>
                <a:rPr lang="en-US" sz="2000"/>
                <a:t>di Indonesia (</a:t>
              </a:r>
              <a:r>
                <a:rPr lang="en-US" sz="2000" err="1"/>
                <a:t>juta</a:t>
              </a:r>
              <a:r>
                <a:rPr lang="en-US" sz="2000"/>
                <a:t>)</a:t>
              </a:r>
              <a:endParaRPr lang="en-ID"/>
            </a:p>
          </p:txBody>
        </p:sp>
      </p:grpSp>
      <p:pic>
        <p:nvPicPr>
          <p:cNvPr id="27" name="Picture 26" descr="A group of people in a room&#10;&#10;Description automatically generated">
            <a:extLst>
              <a:ext uri="{FF2B5EF4-FFF2-40B4-BE49-F238E27FC236}">
                <a16:creationId xmlns:a16="http://schemas.microsoft.com/office/drawing/2014/main" id="{43137F2E-C8C9-ED0B-3F81-81729731F2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6862301" y="1151633"/>
            <a:ext cx="2308183" cy="49579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9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2607C61A-A4E2-9700-F0BE-8B383D0C26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9261541" y="1145281"/>
            <a:ext cx="2308183" cy="49579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1" name="Picture 30" descr="A group of people in a crowd&#10;&#10;Description automatically generated">
            <a:extLst>
              <a:ext uri="{FF2B5EF4-FFF2-40B4-BE49-F238E27FC236}">
                <a16:creationId xmlns:a16="http://schemas.microsoft.com/office/drawing/2014/main" id="{A622F21B-546A-29D8-3E19-5E2B0C037E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4458598" y="1145278"/>
            <a:ext cx="2308183" cy="49579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1E5002-7735-D0B9-04DC-CEC5444C65AE}"/>
              </a:ext>
            </a:extLst>
          </p:cNvPr>
          <p:cNvCxnSpPr>
            <a:cxnSpLocks/>
          </p:cNvCxnSpPr>
          <p:nvPr/>
        </p:nvCxnSpPr>
        <p:spPr>
          <a:xfrm flipV="1">
            <a:off x="910836" y="3150292"/>
            <a:ext cx="3232182" cy="1968137"/>
          </a:xfrm>
          <a:prstGeom prst="straightConnector1">
            <a:avLst/>
          </a:prstGeom>
          <a:ln w="155575">
            <a:solidFill>
              <a:srgbClr val="EAA31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E12E52-0BBC-60D4-04D9-BE1565F1BE28}"/>
              </a:ext>
            </a:extLst>
          </p:cNvPr>
          <p:cNvSpPr txBox="1"/>
          <p:nvPr/>
        </p:nvSpPr>
        <p:spPr>
          <a:xfrm>
            <a:off x="8002877" y="6167596"/>
            <a:ext cx="370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media X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kampanye</a:t>
            </a:r>
            <a:endParaRPr lang="en-ID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3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B05F9F4-22B7-9D31-C15E-3B2827BBE8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/>
          <a:stretch/>
        </p:blipFill>
        <p:spPr bwMode="auto">
          <a:xfrm>
            <a:off x="292019" y="1905109"/>
            <a:ext cx="7602057" cy="4169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negatif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2. </a:t>
            </a:r>
            <a:r>
              <a:rPr lang="en-US" sz="2400" b="1" err="1"/>
              <a:t>Reaksi</a:t>
            </a:r>
            <a:r>
              <a:rPr lang="en-US" sz="2000"/>
              <a:t> dan </a:t>
            </a:r>
            <a:r>
              <a:rPr lang="en-US" sz="2400" b="1" err="1"/>
              <a:t>Emosi</a:t>
            </a:r>
            <a:r>
              <a:rPr lang="en-US" sz="2000"/>
              <a:t> Masyarakat </a:t>
            </a:r>
          </a:p>
          <a:p>
            <a:pPr marL="0" indent="0">
              <a:buNone/>
            </a:pPr>
            <a:r>
              <a:rPr lang="en-US" sz="2000"/>
              <a:t>3. </a:t>
            </a:r>
            <a:r>
              <a:rPr lang="en-US" sz="2400" b="1" err="1"/>
              <a:t>Pertahanan</a:t>
            </a:r>
            <a:r>
              <a:rPr lang="en-US" sz="2000"/>
              <a:t> Negara dan </a:t>
            </a:r>
            <a:r>
              <a:rPr lang="en-US" sz="2400" b="1" err="1"/>
              <a:t>Prestasi</a:t>
            </a:r>
            <a:r>
              <a:rPr lang="en-US" sz="2000"/>
              <a:t> </a:t>
            </a:r>
            <a:endParaRPr lang="en-US" sz="1600"/>
          </a:p>
          <a:p>
            <a:pPr marL="0" indent="0">
              <a:buNone/>
            </a:pPr>
            <a:r>
              <a:rPr lang="nn-NO" sz="2000"/>
              <a:t>5. </a:t>
            </a:r>
            <a:r>
              <a:rPr lang="nn-NO" sz="2400" b="1"/>
              <a:t>Persaingan</a:t>
            </a:r>
            <a:r>
              <a:rPr lang="nn-NO" sz="2000"/>
              <a:t> Politik dan </a:t>
            </a:r>
            <a:r>
              <a:rPr lang="nn-NO" sz="2400" b="1"/>
              <a:t>Media Sosial</a:t>
            </a:r>
            <a:r>
              <a:rPr lang="nn-NO" sz="2000"/>
              <a:t> </a:t>
            </a:r>
            <a:endParaRPr lang="en-US" sz="200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165460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err="1"/>
              <a:t>Distribusi</a:t>
            </a:r>
            <a:r>
              <a:rPr lang="en-US" b="1"/>
              <a:t> Twit Buzzer </a:t>
            </a:r>
            <a:r>
              <a:rPr lang="en-US" b="1" err="1"/>
              <a:t>Negatif</a:t>
            </a:r>
            <a:r>
              <a:rPr lang="en-US" b="1"/>
              <a:t> </a:t>
            </a:r>
            <a:r>
              <a:rPr lang="en-US" err="1"/>
              <a:t>Paslon</a:t>
            </a:r>
            <a:r>
              <a:rPr lang="en-US"/>
              <a:t> 2</a:t>
            </a:r>
            <a:r>
              <a:rPr lang="en-US" b="1"/>
              <a:t> </a:t>
            </a:r>
            <a:r>
              <a:rPr lang="en-US" err="1"/>
              <a:t>Terhadap</a:t>
            </a:r>
            <a:r>
              <a:rPr lang="en-US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166562-FF27-4A70-7DBA-FA11C7925E0C}"/>
              </a:ext>
            </a:extLst>
          </p:cNvPr>
          <p:cNvSpPr/>
          <p:nvPr/>
        </p:nvSpPr>
        <p:spPr>
          <a:xfrm>
            <a:off x="1722120" y="2045800"/>
            <a:ext cx="465824" cy="34552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>
            <a:off x="3107065" y="2495756"/>
            <a:ext cx="465824" cy="3005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395432-56FE-97A7-B173-EDC618D7ADF1}"/>
              </a:ext>
            </a:extLst>
          </p:cNvPr>
          <p:cNvSpPr/>
          <p:nvPr/>
        </p:nvSpPr>
        <p:spPr>
          <a:xfrm flipH="1">
            <a:off x="2187942" y="2122376"/>
            <a:ext cx="474899" cy="3378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1BD0BB-40D9-8FD7-7158-EE14FDA00FA0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BEF844A-87EC-1135-9D85-927FD5CE8780}"/>
              </a:ext>
            </a:extLst>
          </p:cNvPr>
          <p:cNvSpPr txBox="1">
            <a:spLocks/>
          </p:cNvSpPr>
          <p:nvPr/>
        </p:nvSpPr>
        <p:spPr>
          <a:xfrm>
            <a:off x="363264" y="60466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041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1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420964" y="2137240"/>
            <a:ext cx="438495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/>
              <a:t>Kewaspadaan</a:t>
            </a:r>
            <a:r>
              <a:rPr lang="en-US" sz="2000"/>
              <a:t> </a:t>
            </a:r>
            <a:r>
              <a:rPr lang="en-US" sz="2000" err="1"/>
              <a:t>terhadap</a:t>
            </a:r>
            <a:r>
              <a:rPr lang="en-US" sz="2000"/>
              <a:t> </a:t>
            </a:r>
            <a:r>
              <a:rPr lang="en-US" b="1"/>
              <a:t>Misleading Information </a:t>
            </a:r>
            <a:r>
              <a:rPr lang="en-US" sz="2000" err="1"/>
              <a:t>dari</a:t>
            </a:r>
            <a:r>
              <a:rPr lang="en-US" sz="2000"/>
              <a:t> Buzzer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Rekomendasi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group of people looking at their phones&#10;&#10;Description automatically generated">
            <a:extLst>
              <a:ext uri="{FF2B5EF4-FFF2-40B4-BE49-F238E27FC236}">
                <a16:creationId xmlns:a16="http://schemas.microsoft.com/office/drawing/2014/main" id="{8569F5B3-3677-1126-9CA9-7A96D98CF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4" y="1443064"/>
            <a:ext cx="6511556" cy="4341906"/>
          </a:xfrm>
          <a:prstGeom prst="rect">
            <a:avLst/>
          </a:prstGeom>
        </p:spPr>
      </p:pic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A7166F1-5809-03A4-A152-CC18B5339511}"/>
              </a:ext>
            </a:extLst>
          </p:cNvPr>
          <p:cNvSpPr txBox="1">
            <a:spLocks/>
          </p:cNvSpPr>
          <p:nvPr/>
        </p:nvSpPr>
        <p:spPr>
          <a:xfrm>
            <a:off x="2170107" y="1213622"/>
            <a:ext cx="3112145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/>
              <a:t>MASYARAKAT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549D94-5066-96F9-D714-8454E5657D82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90CD3AD-2F35-AFDA-62B8-B135E985EF39}"/>
              </a:ext>
            </a:extLst>
          </p:cNvPr>
          <p:cNvSpPr txBox="1">
            <a:spLocks/>
          </p:cNvSpPr>
          <p:nvPr/>
        </p:nvSpPr>
        <p:spPr>
          <a:xfrm>
            <a:off x="363264" y="6034870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3452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D0BD16CB-CF1A-7094-8792-B696D16F8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1" y="1786257"/>
            <a:ext cx="6475449" cy="4316967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390484" y="2096497"/>
            <a:ext cx="438495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Planning </a:t>
            </a:r>
            <a:r>
              <a:rPr lang="en-US" sz="2400" b="1"/>
              <a:t>Strategi </a:t>
            </a:r>
            <a:r>
              <a:rPr lang="en-US" sz="2400" b="1" err="1"/>
              <a:t>Kampanye</a:t>
            </a:r>
            <a:r>
              <a:rPr lang="en-US" sz="2000"/>
              <a:t> </a:t>
            </a:r>
            <a:r>
              <a:rPr lang="en-US" sz="2000" err="1"/>
              <a:t>berdasarkan</a:t>
            </a:r>
            <a:r>
              <a:rPr lang="en-US" sz="2000"/>
              <a:t> pada </a:t>
            </a:r>
            <a:r>
              <a:rPr lang="en-US" sz="2400" b="1"/>
              <a:t>Data </a:t>
            </a:r>
            <a:r>
              <a:rPr lang="en-US" sz="2400" b="1" err="1"/>
              <a:t>Organik</a:t>
            </a:r>
            <a:r>
              <a:rPr lang="en-US" sz="2400" b="1"/>
              <a:t> </a:t>
            </a:r>
            <a:r>
              <a:rPr lang="en-US" sz="2000"/>
              <a:t>pada </a:t>
            </a:r>
            <a:r>
              <a:rPr lang="en-US" sz="2400" b="1" err="1"/>
              <a:t>Sentimen</a:t>
            </a:r>
            <a:r>
              <a:rPr lang="en-US" sz="2400" b="1"/>
              <a:t> </a:t>
            </a:r>
            <a:r>
              <a:rPr lang="en-US" sz="2400" b="1" err="1"/>
              <a:t>Isu</a:t>
            </a:r>
            <a:endParaRPr lang="en-US" sz="2000"/>
          </a:p>
          <a:p>
            <a:r>
              <a:rPr lang="en-US" sz="2000" err="1"/>
              <a:t>Mengatasi</a:t>
            </a:r>
            <a:r>
              <a:rPr lang="en-US" sz="2000"/>
              <a:t> </a:t>
            </a:r>
            <a:r>
              <a:rPr lang="en-US" sz="2400" b="1" err="1"/>
              <a:t>Serangan</a:t>
            </a:r>
            <a:r>
              <a:rPr lang="en-US" sz="2400" b="1"/>
              <a:t> Buzzer </a:t>
            </a:r>
            <a:r>
              <a:rPr lang="en-US" sz="2000" err="1"/>
              <a:t>negatif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</a:t>
            </a:r>
            <a:r>
              <a:rPr lang="en-US" sz="2000" err="1"/>
              <a:t>pihak</a:t>
            </a:r>
            <a:r>
              <a:rPr lang="en-US" sz="2000"/>
              <a:t> lain </a:t>
            </a:r>
            <a:r>
              <a:rPr lang="en-US" sz="2400" b="1" err="1"/>
              <a:t>Sesuai</a:t>
            </a:r>
            <a:r>
              <a:rPr lang="en-US" sz="2400" b="1"/>
              <a:t> </a:t>
            </a:r>
            <a:r>
              <a:rPr lang="en-US" sz="2400" b="1" err="1"/>
              <a:t>Isu</a:t>
            </a:r>
            <a:endParaRPr lang="en-US" sz="200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Rekomendasi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A7166F1-5809-03A4-A152-CC18B5339511}"/>
              </a:ext>
            </a:extLst>
          </p:cNvPr>
          <p:cNvSpPr txBox="1">
            <a:spLocks/>
          </p:cNvSpPr>
          <p:nvPr/>
        </p:nvSpPr>
        <p:spPr>
          <a:xfrm>
            <a:off x="271879" y="1213622"/>
            <a:ext cx="6908602" cy="76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/>
              <a:t>PASLON &amp; TIM SUKSES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77169-1D78-3A44-1D16-013C9AABA1EE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6A993A-8E15-FE7B-F996-3BFF912BFD60}"/>
              </a:ext>
            </a:extLst>
          </p:cNvPr>
          <p:cNvSpPr txBox="1">
            <a:spLocks/>
          </p:cNvSpPr>
          <p:nvPr/>
        </p:nvSpPr>
        <p:spPr>
          <a:xfrm>
            <a:off x="369163" y="60407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996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635240" y="2847104"/>
            <a:ext cx="4207872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/>
              <a:t>Menggunakan</a:t>
            </a:r>
            <a:r>
              <a:rPr lang="en-US" sz="2000"/>
              <a:t> </a:t>
            </a:r>
            <a:r>
              <a:rPr lang="en-US" sz="2000" err="1"/>
              <a:t>metode</a:t>
            </a:r>
            <a:r>
              <a:rPr lang="en-US" sz="2000"/>
              <a:t> yang </a:t>
            </a:r>
            <a:r>
              <a:rPr lang="en-US" sz="2000" err="1"/>
              <a:t>diajukan</a:t>
            </a:r>
            <a:r>
              <a:rPr lang="en-US" sz="2000"/>
              <a:t> </a:t>
            </a:r>
            <a:r>
              <a:rPr lang="en-US" sz="2000" err="1"/>
              <a:t>untuk</a:t>
            </a:r>
            <a:r>
              <a:rPr lang="en-US" sz="2000"/>
              <a:t> </a:t>
            </a:r>
            <a:r>
              <a:rPr lang="en-US" sz="2000" err="1"/>
              <a:t>dapat</a:t>
            </a:r>
            <a:r>
              <a:rPr lang="en-US" sz="2000"/>
              <a:t> </a:t>
            </a:r>
            <a:r>
              <a:rPr lang="en-US" sz="2000" err="1"/>
              <a:t>mengumpulkan</a:t>
            </a:r>
            <a:r>
              <a:rPr lang="en-US" sz="2000"/>
              <a:t> </a:t>
            </a:r>
            <a:r>
              <a:rPr lang="en-US" sz="2400" b="1" err="1"/>
              <a:t>Survei</a:t>
            </a:r>
            <a:r>
              <a:rPr lang="en-US" sz="2400" b="1"/>
              <a:t> </a:t>
            </a:r>
            <a:r>
              <a:rPr lang="en-US" sz="2400" b="1" err="1"/>
              <a:t>Elektabilitas</a:t>
            </a:r>
            <a:r>
              <a:rPr lang="en-US" sz="2400" b="1"/>
              <a:t> </a:t>
            </a:r>
            <a:r>
              <a:rPr lang="en-US" sz="2000" err="1"/>
              <a:t>dengan</a:t>
            </a:r>
            <a:r>
              <a:rPr lang="en-US" sz="2000"/>
              <a:t> </a:t>
            </a:r>
            <a:r>
              <a:rPr lang="en-US" sz="2000" err="1"/>
              <a:t>akurat</a:t>
            </a:r>
            <a:r>
              <a:rPr lang="en-US" sz="2000"/>
              <a:t> </a:t>
            </a:r>
            <a:r>
              <a:rPr lang="en-US" sz="2000" err="1"/>
              <a:t>sesuai</a:t>
            </a:r>
            <a:r>
              <a:rPr lang="en-US" sz="2000"/>
              <a:t> </a:t>
            </a:r>
            <a:r>
              <a:rPr lang="en-US" sz="2400" b="1" err="1"/>
              <a:t>Opini</a:t>
            </a:r>
            <a:r>
              <a:rPr lang="en-US" sz="2400" b="1"/>
              <a:t> Masyarakat </a:t>
            </a:r>
            <a:r>
              <a:rPr lang="en-US" sz="2400" b="1" err="1"/>
              <a:t>Sebenarnya</a:t>
            </a:r>
            <a:endParaRPr lang="en-US" sz="2000" b="1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Rekomendasi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A7166F1-5809-03A4-A152-CC18B5339511}"/>
              </a:ext>
            </a:extLst>
          </p:cNvPr>
          <p:cNvSpPr txBox="1">
            <a:spLocks/>
          </p:cNvSpPr>
          <p:nvPr/>
        </p:nvSpPr>
        <p:spPr>
          <a:xfrm>
            <a:off x="271879" y="1213622"/>
            <a:ext cx="6908602" cy="76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/>
              <a:t>LEMBAGA SURVEI</a:t>
            </a:r>
          </a:p>
        </p:txBody>
      </p:sp>
      <p:pic>
        <p:nvPicPr>
          <p:cNvPr id="6" name="Picture 5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BD3447C-81EC-71F8-C917-06A50479C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3" y="1835674"/>
            <a:ext cx="6963747" cy="392112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775691-CBFC-845B-8E7E-9D3933DED1C2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BB4E48D-7B52-BA9A-1772-1D41512D91E8}"/>
              </a:ext>
            </a:extLst>
          </p:cNvPr>
          <p:cNvSpPr txBox="1">
            <a:spLocks/>
          </p:cNvSpPr>
          <p:nvPr/>
        </p:nvSpPr>
        <p:spPr>
          <a:xfrm>
            <a:off x="363264" y="6034870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9301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636E39-3A15-92D9-43A2-AE60F58E3E1A}"/>
              </a:ext>
            </a:extLst>
          </p:cNvPr>
          <p:cNvSpPr/>
          <p:nvPr/>
        </p:nvSpPr>
        <p:spPr>
          <a:xfrm>
            <a:off x="1099171" y="4460903"/>
            <a:ext cx="5110710" cy="48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3E0B9-3D7F-F2C2-4E54-279FAA734510}"/>
              </a:ext>
            </a:extLst>
          </p:cNvPr>
          <p:cNvSpPr/>
          <p:nvPr/>
        </p:nvSpPr>
        <p:spPr>
          <a:xfrm>
            <a:off x="3398520" y="2882060"/>
            <a:ext cx="6995160" cy="48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2967BB-C3DD-B2F1-81CE-702D288CF69A}"/>
              </a:ext>
            </a:extLst>
          </p:cNvPr>
          <p:cNvSpPr/>
          <p:nvPr/>
        </p:nvSpPr>
        <p:spPr>
          <a:xfrm>
            <a:off x="1026202" y="1215340"/>
            <a:ext cx="5293318" cy="484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80"/>
          <a:stretch/>
        </p:blipFill>
        <p:spPr>
          <a:xfrm>
            <a:off x="-182880" y="-1604645"/>
            <a:ext cx="7818120" cy="2687875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988914" y="1841943"/>
            <a:ext cx="9019244" cy="897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Gabungan</a:t>
            </a:r>
            <a:r>
              <a:rPr lang="en-US" sz="1800"/>
              <a:t> </a:t>
            </a:r>
            <a:r>
              <a:rPr lang="en-US" sz="2000" b="1" err="1"/>
              <a:t>IndoBERTweet</a:t>
            </a:r>
            <a:r>
              <a:rPr lang="en-US" sz="1800"/>
              <a:t> dan </a:t>
            </a:r>
            <a:r>
              <a:rPr lang="en-US" sz="2000" b="1" err="1"/>
              <a:t>XGBoost</a:t>
            </a:r>
            <a:r>
              <a:rPr lang="en-US" sz="1800"/>
              <a:t> </a:t>
            </a:r>
            <a:r>
              <a:rPr lang="en-US" sz="1800" err="1"/>
              <a:t>dalam</a:t>
            </a:r>
            <a:r>
              <a:rPr lang="en-US" sz="1800"/>
              <a:t> </a:t>
            </a:r>
            <a:r>
              <a:rPr lang="en-US" sz="1800" err="1"/>
              <a:t>mengolah</a:t>
            </a:r>
            <a:r>
              <a:rPr lang="en-US" sz="1800"/>
              <a:t> </a:t>
            </a:r>
            <a:r>
              <a:rPr lang="en-US" sz="2000" b="1" err="1"/>
              <a:t>fitur</a:t>
            </a:r>
            <a:r>
              <a:rPr lang="en-US" sz="2000" b="1"/>
              <a:t> </a:t>
            </a:r>
            <a:r>
              <a:rPr lang="en-US" sz="2000" b="1" err="1"/>
              <a:t>teks</a:t>
            </a:r>
            <a:r>
              <a:rPr lang="en-US" sz="2000" b="1"/>
              <a:t>, non-</a:t>
            </a:r>
            <a:r>
              <a:rPr lang="en-US" sz="2000" b="1" err="1"/>
              <a:t>teks</a:t>
            </a:r>
            <a:r>
              <a:rPr lang="en-US" sz="2000" b="1"/>
              <a:t>, dan </a:t>
            </a:r>
            <a:r>
              <a:rPr lang="en-US" sz="2000" b="1" err="1"/>
              <a:t>graf</a:t>
            </a:r>
            <a:r>
              <a:rPr lang="en-US" sz="2000" b="1"/>
              <a:t> </a:t>
            </a:r>
            <a:r>
              <a:rPr lang="en-US" sz="1800" err="1"/>
              <a:t>dari</a:t>
            </a:r>
            <a:r>
              <a:rPr lang="en-US" sz="1800"/>
              <a:t> data Twit </a:t>
            </a:r>
            <a:r>
              <a:rPr lang="en-US" sz="1800" err="1"/>
              <a:t>dengan</a:t>
            </a:r>
            <a:r>
              <a:rPr lang="en-US" sz="1800"/>
              <a:t> </a:t>
            </a:r>
            <a:r>
              <a:rPr lang="en-US" sz="1800" err="1"/>
              <a:t>Akurasi</a:t>
            </a:r>
            <a:r>
              <a:rPr lang="en-US" sz="1800"/>
              <a:t>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94,36%</a:t>
            </a:r>
            <a:endParaRPr lang="en-US" sz="18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Kesimpulan</a:t>
            </a: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1A7166F1-5809-03A4-A152-CC18B5339511}"/>
              </a:ext>
            </a:extLst>
          </p:cNvPr>
          <p:cNvSpPr txBox="1">
            <a:spLocks/>
          </p:cNvSpPr>
          <p:nvPr/>
        </p:nvSpPr>
        <p:spPr>
          <a:xfrm>
            <a:off x="221079" y="1244102"/>
            <a:ext cx="6908602" cy="76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>
                <a:solidFill>
                  <a:schemeClr val="bg1"/>
                </a:solidFill>
              </a:rPr>
              <a:t>Proses </a:t>
            </a:r>
            <a:r>
              <a:rPr lang="en-US" sz="2600" b="1" err="1">
                <a:solidFill>
                  <a:schemeClr val="bg1"/>
                </a:solidFill>
              </a:rPr>
              <a:t>deteksi</a:t>
            </a:r>
            <a:r>
              <a:rPr lang="en-US" sz="2600" b="1">
                <a:solidFill>
                  <a:schemeClr val="bg1"/>
                </a:solidFill>
              </a:rPr>
              <a:t> Buzzer level Twit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775691-CBFC-845B-8E7E-9D3933DED1C2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BB4E48D-7B52-BA9A-1772-1D41512D91E8}"/>
              </a:ext>
            </a:extLst>
          </p:cNvPr>
          <p:cNvSpPr txBox="1">
            <a:spLocks/>
          </p:cNvSpPr>
          <p:nvPr/>
        </p:nvSpPr>
        <p:spPr>
          <a:xfrm>
            <a:off x="363264" y="6046669"/>
            <a:ext cx="515000" cy="53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23</a:t>
            </a: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760A9809-5711-4837-CE75-C84E979DDF4D}"/>
              </a:ext>
            </a:extLst>
          </p:cNvPr>
          <p:cNvSpPr txBox="1">
            <a:spLocks/>
          </p:cNvSpPr>
          <p:nvPr/>
        </p:nvSpPr>
        <p:spPr>
          <a:xfrm>
            <a:off x="3418335" y="2916715"/>
            <a:ext cx="6908602" cy="7675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err="1">
                <a:solidFill>
                  <a:schemeClr val="bg1"/>
                </a:solidFill>
              </a:rPr>
              <a:t>Pengaruh</a:t>
            </a:r>
            <a:r>
              <a:rPr lang="en-US" b="1">
                <a:solidFill>
                  <a:schemeClr val="bg1"/>
                </a:solidFill>
              </a:rPr>
              <a:t> Buzzer </a:t>
            </a:r>
            <a:r>
              <a:rPr lang="en-US" b="1" err="1">
                <a:solidFill>
                  <a:schemeClr val="bg1"/>
                </a:solidFill>
              </a:rPr>
              <a:t>terhadap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Opini</a:t>
            </a:r>
            <a:r>
              <a:rPr lang="en-US" b="1">
                <a:solidFill>
                  <a:schemeClr val="bg1"/>
                </a:solidFill>
              </a:rPr>
              <a:t> Masyarakat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3DDA6E29-C55E-D0A6-3C66-43C9BC2B0BB8}"/>
              </a:ext>
            </a:extLst>
          </p:cNvPr>
          <p:cNvSpPr txBox="1">
            <a:spLocks/>
          </p:cNvSpPr>
          <p:nvPr/>
        </p:nvSpPr>
        <p:spPr>
          <a:xfrm>
            <a:off x="3398520" y="3530699"/>
            <a:ext cx="7928241" cy="142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Didapati</a:t>
            </a:r>
            <a:r>
              <a:rPr lang="en-US" sz="1800"/>
              <a:t> </a:t>
            </a:r>
            <a:r>
              <a:rPr lang="en-US" sz="1800" err="1"/>
              <a:t>Setelah</a:t>
            </a:r>
            <a:r>
              <a:rPr lang="en-US" sz="1800"/>
              <a:t> </a:t>
            </a:r>
            <a:r>
              <a:rPr lang="en-US" sz="2000" b="1" err="1"/>
              <a:t>Penghapusan</a:t>
            </a:r>
            <a:r>
              <a:rPr lang="en-US" sz="2000" b="1"/>
              <a:t> Buzzer</a:t>
            </a:r>
            <a:r>
              <a:rPr lang="en-US" sz="1800"/>
              <a:t>, </a:t>
            </a:r>
            <a:r>
              <a:rPr lang="en-US" sz="1800" err="1"/>
              <a:t>distribusi</a:t>
            </a:r>
            <a:r>
              <a:rPr lang="en-US" sz="1800"/>
              <a:t> </a:t>
            </a:r>
            <a:r>
              <a:rPr lang="en-US" sz="2000" b="1" err="1"/>
              <a:t>Sentimen</a:t>
            </a:r>
            <a:r>
              <a:rPr lang="en-US" sz="2000" b="1"/>
              <a:t> </a:t>
            </a:r>
            <a:r>
              <a:rPr lang="en-US" sz="1800"/>
              <a:t>pada</a:t>
            </a:r>
            <a:r>
              <a:rPr lang="en-US" sz="2000" b="1"/>
              <a:t> </a:t>
            </a:r>
            <a:r>
              <a:rPr lang="en-US" sz="2000" b="1" err="1"/>
              <a:t>Topik</a:t>
            </a:r>
            <a:r>
              <a:rPr lang="en-US" sz="1800"/>
              <a:t> </a:t>
            </a:r>
            <a:r>
              <a:rPr lang="en-US" sz="1800" err="1"/>
              <a:t>tiap</a:t>
            </a:r>
            <a:r>
              <a:rPr lang="en-US" sz="1800"/>
              <a:t> </a:t>
            </a:r>
            <a:r>
              <a:rPr lang="en-US" sz="1800" err="1"/>
              <a:t>Paslon</a:t>
            </a:r>
            <a:r>
              <a:rPr lang="en-US" sz="1800"/>
              <a:t> </a:t>
            </a:r>
            <a:r>
              <a:rPr lang="en-US" sz="2000" b="1"/>
              <a:t>Banyak </a:t>
            </a:r>
            <a:r>
              <a:rPr lang="en-US" sz="2000" b="1" err="1"/>
              <a:t>Berubah</a:t>
            </a:r>
            <a:r>
              <a:rPr lang="en-US" sz="2000" b="1"/>
              <a:t> </a:t>
            </a:r>
            <a:r>
              <a:rPr lang="en-US" sz="1800" err="1"/>
              <a:t>dengan</a:t>
            </a:r>
            <a:r>
              <a:rPr lang="en-US" sz="2000" b="1"/>
              <a:t> </a:t>
            </a:r>
            <a:r>
              <a:rPr lang="en-US" b="1" err="1">
                <a:solidFill>
                  <a:schemeClr val="accent6">
                    <a:lumMod val="75000"/>
                  </a:schemeClr>
                </a:solidFill>
              </a:rPr>
              <a:t>Signifikan</a:t>
            </a:r>
            <a:endParaRPr lang="en-US" sz="1800" b="1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80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FFC612D5-5D21-D94E-D062-F51BE295BE55}"/>
              </a:ext>
            </a:extLst>
          </p:cNvPr>
          <p:cNvSpPr txBox="1">
            <a:spLocks/>
          </p:cNvSpPr>
          <p:nvPr/>
        </p:nvSpPr>
        <p:spPr>
          <a:xfrm>
            <a:off x="988914" y="5097460"/>
            <a:ext cx="8125589" cy="24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Hasil </a:t>
            </a:r>
            <a:r>
              <a:rPr lang="en-US" sz="2000" b="1" err="1"/>
              <a:t>Analisis</a:t>
            </a:r>
            <a:r>
              <a:rPr lang="en-US" sz="2000" b="1"/>
              <a:t> </a:t>
            </a:r>
            <a:r>
              <a:rPr lang="en-US" sz="1800" err="1"/>
              <a:t>terbukti</a:t>
            </a:r>
            <a:r>
              <a:rPr lang="en-US" sz="1800"/>
              <a:t> </a:t>
            </a:r>
            <a:r>
              <a:rPr lang="en-US" sz="1800" err="1"/>
              <a:t>menemukan</a:t>
            </a:r>
            <a:r>
              <a:rPr lang="en-US" sz="1800"/>
              <a:t> </a:t>
            </a:r>
            <a:r>
              <a:rPr lang="en-US" sz="1800" err="1"/>
              <a:t>berbagai</a:t>
            </a:r>
            <a:r>
              <a:rPr lang="en-US" sz="1800"/>
              <a:t>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Insight</a:t>
            </a:r>
            <a:r>
              <a:rPr lang="en-US" sz="1800"/>
              <a:t> yang </a:t>
            </a:r>
            <a:r>
              <a:rPr lang="en-US" sz="1800" err="1"/>
              <a:t>diyakinin</a:t>
            </a:r>
            <a:r>
              <a:rPr lang="en-US" sz="1800"/>
              <a:t> </a:t>
            </a:r>
            <a:r>
              <a:rPr lang="en-US" sz="1800" err="1"/>
              <a:t>dapat</a:t>
            </a:r>
            <a:r>
              <a:rPr lang="en-US" sz="1800"/>
              <a:t> </a:t>
            </a:r>
            <a:r>
              <a:rPr lang="en-US" sz="2000" b="1" err="1"/>
              <a:t>Bermanfaat</a:t>
            </a:r>
            <a:r>
              <a:rPr lang="en-US" sz="1800"/>
              <a:t> </a:t>
            </a:r>
            <a:r>
              <a:rPr lang="en-US" sz="1800" err="1"/>
              <a:t>untuk</a:t>
            </a:r>
            <a:r>
              <a:rPr lang="en-US" sz="1800"/>
              <a:t> </a:t>
            </a:r>
            <a:r>
              <a:rPr lang="en-US" sz="1800" err="1"/>
              <a:t>berbagai</a:t>
            </a:r>
            <a:r>
              <a:rPr lang="en-US" sz="1800"/>
              <a:t> </a:t>
            </a:r>
            <a:r>
              <a:rPr lang="en-US" sz="2000" b="1"/>
              <a:t>Stakeholders</a:t>
            </a:r>
            <a:r>
              <a:rPr lang="en-US" sz="1800"/>
              <a:t> 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CA13107E-2E2B-C49D-45D3-5AD360976143}"/>
              </a:ext>
            </a:extLst>
          </p:cNvPr>
          <p:cNvSpPr txBox="1">
            <a:spLocks/>
          </p:cNvSpPr>
          <p:nvPr/>
        </p:nvSpPr>
        <p:spPr>
          <a:xfrm>
            <a:off x="173229" y="4489245"/>
            <a:ext cx="6908602" cy="767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err="1">
                <a:solidFill>
                  <a:schemeClr val="bg1"/>
                </a:solidFill>
              </a:rPr>
              <a:t>Potensi</a:t>
            </a:r>
            <a:r>
              <a:rPr lang="en-US" sz="2600" b="1">
                <a:solidFill>
                  <a:schemeClr val="bg1"/>
                </a:solidFill>
              </a:rPr>
              <a:t> </a:t>
            </a:r>
            <a:r>
              <a:rPr lang="en-US" sz="2600" b="1" err="1">
                <a:solidFill>
                  <a:schemeClr val="bg1"/>
                </a:solidFill>
              </a:rPr>
              <a:t>penerapan</a:t>
            </a:r>
            <a:r>
              <a:rPr lang="en-US" sz="2600" b="1">
                <a:solidFill>
                  <a:schemeClr val="bg1"/>
                </a:solidFill>
              </a:rPr>
              <a:t> pada Mitra</a:t>
            </a:r>
          </a:p>
        </p:txBody>
      </p:sp>
    </p:spTree>
    <p:extLst>
      <p:ext uri="{BB962C8B-B14F-4D97-AF65-F5344CB8AC3E}">
        <p14:creationId xmlns:p14="http://schemas.microsoft.com/office/powerpoint/2010/main" val="37871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animBg="1"/>
      <p:bldP spid="2" grpId="0" animBg="1"/>
      <p:bldP spid="4" grpId="0"/>
      <p:bldP spid="9" grpId="0"/>
      <p:bldP spid="11" grpId="0"/>
      <p:bldP spid="14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437433"/>
            <a:ext cx="9144000" cy="2516489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Tak </a:t>
            </a:r>
            <a:r>
              <a:rPr lang="en-US" b="1" dirty="0" err="1">
                <a:latin typeface="Century Gothic" panose="020B0502020202020204" pitchFamily="34" charset="0"/>
              </a:rPr>
              <a:t>Kenal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Letih</a:t>
            </a:r>
            <a:r>
              <a:rPr lang="en-US" b="1" dirty="0">
                <a:latin typeface="Century Gothic" panose="020B0502020202020204" pitchFamily="34" charset="0"/>
              </a:rPr>
              <a:t>,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b="1" dirty="0" err="1">
                <a:latin typeface="Century Gothic" panose="020B0502020202020204" pitchFamily="34" charset="0"/>
              </a:rPr>
              <a:t>Membangun</a:t>
            </a:r>
            <a:r>
              <a:rPr lang="en-US" b="1" dirty="0">
                <a:latin typeface="Century Gothic" panose="020B0502020202020204" pitchFamily="34" charset="0"/>
              </a:rPr>
              <a:t> Negeri!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1D6AEA-EFB8-3F8B-CFD4-70242A716D7F}"/>
              </a:ext>
            </a:extLst>
          </p:cNvPr>
          <p:cNvSpPr/>
          <p:nvPr/>
        </p:nvSpPr>
        <p:spPr>
          <a:xfrm>
            <a:off x="2616102" y="2108244"/>
            <a:ext cx="6959793" cy="75302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EBDE8B-6E47-ABCA-FE15-712C82ABDBFE}"/>
              </a:ext>
            </a:extLst>
          </p:cNvPr>
          <p:cNvSpPr txBox="1">
            <a:spLocks/>
          </p:cNvSpPr>
          <p:nvPr/>
        </p:nvSpPr>
        <p:spPr>
          <a:xfrm>
            <a:off x="2616102" y="2135030"/>
            <a:ext cx="6959793" cy="647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err="1">
                <a:solidFill>
                  <a:schemeClr val="bg1"/>
                </a:solidFill>
                <a:latin typeface="Century Gothic" panose="020B0502020202020204" pitchFamily="34" charset="0"/>
              </a:rPr>
              <a:t>Terima</a:t>
            </a:r>
            <a:r>
              <a:rPr lang="en-US" sz="3600" b="1">
                <a:solidFill>
                  <a:schemeClr val="bg1"/>
                </a:solidFill>
                <a:latin typeface="Century Gothic" panose="020B0502020202020204" pitchFamily="34" charset="0"/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329852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1F95F8E-3C1D-6877-947F-4A025351F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/>
          <a:stretch/>
        </p:blipFill>
        <p:spPr>
          <a:xfrm>
            <a:off x="271656" y="1848272"/>
            <a:ext cx="7604068" cy="4169664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positif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1. </a:t>
            </a:r>
            <a:r>
              <a:rPr lang="es-ES" sz="2400" b="1" err="1"/>
              <a:t>Anak</a:t>
            </a:r>
            <a:r>
              <a:rPr lang="es-ES" sz="2400" b="1"/>
              <a:t> Muda </a:t>
            </a:r>
            <a:r>
              <a:rPr lang="es-ES" sz="2000"/>
              <a:t>dan </a:t>
            </a:r>
            <a:r>
              <a:rPr lang="es-ES" sz="2400" b="1" err="1"/>
              <a:t>Pembangunan</a:t>
            </a:r>
            <a:r>
              <a:rPr lang="es-ES" sz="2000"/>
              <a:t> </a:t>
            </a:r>
            <a:r>
              <a:rPr lang="es-ES" sz="2000" err="1"/>
              <a:t>Bangsa</a:t>
            </a:r>
            <a:r>
              <a:rPr lang="en-US" sz="2000"/>
              <a:t> </a:t>
            </a:r>
          </a:p>
          <a:p>
            <a:pPr marL="0" indent="0">
              <a:buNone/>
            </a:pPr>
            <a:r>
              <a:rPr lang="en-US" sz="2000"/>
              <a:t>4. </a:t>
            </a:r>
            <a:r>
              <a:rPr lang="en-US" sz="2400" b="1" err="1"/>
              <a:t>Kampanye</a:t>
            </a:r>
            <a:r>
              <a:rPr lang="en-US" sz="2000"/>
              <a:t> dan </a:t>
            </a:r>
            <a:r>
              <a:rPr lang="en-US" sz="2000" err="1"/>
              <a:t>Relawan</a:t>
            </a:r>
            <a:r>
              <a:rPr lang="en-US" sz="2000"/>
              <a:t> </a:t>
            </a:r>
            <a:endParaRPr lang="en-US" sz="1600"/>
          </a:p>
          <a:p>
            <a:pPr marL="0" indent="0">
              <a:buNone/>
            </a:pPr>
            <a:r>
              <a:rPr lang="nn-NO" sz="2000"/>
              <a:t>10. </a:t>
            </a:r>
            <a:r>
              <a:rPr lang="nn-NO" sz="2400" b="1"/>
              <a:t>Kesejahteraan</a:t>
            </a:r>
            <a:r>
              <a:rPr lang="nn-NO" sz="2000"/>
              <a:t> dan Kepedulian Rakyat</a:t>
            </a:r>
            <a:endParaRPr lang="en-US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5F281-0141-A7CD-EEA3-4FF92AAEFE8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/>
              <a:t>Distribusi</a:t>
            </a:r>
            <a:r>
              <a:rPr lang="en-US" b="1"/>
              <a:t> Twit Buzzer </a:t>
            </a:r>
            <a:r>
              <a:rPr lang="en-US" b="1" err="1"/>
              <a:t>Positif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2 </a:t>
            </a:r>
            <a:r>
              <a:rPr lang="en-US" b="1" err="1"/>
              <a:t>Terhadap</a:t>
            </a:r>
            <a:r>
              <a:rPr lang="en-US" b="1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166562-FF27-4A70-7DBA-FA11C7925E0C}"/>
              </a:ext>
            </a:extLst>
          </p:cNvPr>
          <p:cNvSpPr/>
          <p:nvPr/>
        </p:nvSpPr>
        <p:spPr>
          <a:xfrm flipH="1">
            <a:off x="1233436" y="1976284"/>
            <a:ext cx="465824" cy="3451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 flipH="1">
            <a:off x="2641241" y="2793048"/>
            <a:ext cx="465824" cy="26343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79612E-97D9-9882-B5EF-D732CF5B905C}"/>
              </a:ext>
            </a:extLst>
          </p:cNvPr>
          <p:cNvSpPr/>
          <p:nvPr/>
        </p:nvSpPr>
        <p:spPr>
          <a:xfrm flipH="1">
            <a:off x="5409022" y="2235414"/>
            <a:ext cx="465824" cy="31919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3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E87D97F7-68F7-2433-0910-47B34CACA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b="-1"/>
          <a:stretch/>
        </p:blipFill>
        <p:spPr>
          <a:xfrm>
            <a:off x="310346" y="1839891"/>
            <a:ext cx="7565378" cy="4169664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negatif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2. </a:t>
            </a:r>
            <a:r>
              <a:rPr lang="en-US" sz="2400" b="1" err="1"/>
              <a:t>Reaksi</a:t>
            </a:r>
            <a:r>
              <a:rPr lang="en-US" sz="2000"/>
              <a:t> dan </a:t>
            </a:r>
            <a:r>
              <a:rPr lang="en-US" sz="2400" b="1" err="1"/>
              <a:t>Emosi</a:t>
            </a:r>
            <a:r>
              <a:rPr lang="en-US" sz="2000"/>
              <a:t> Masyarakat </a:t>
            </a:r>
          </a:p>
          <a:p>
            <a:pPr marL="0" indent="0">
              <a:buNone/>
            </a:pPr>
            <a:r>
              <a:rPr lang="en-US" sz="2000"/>
              <a:t>3. </a:t>
            </a:r>
            <a:r>
              <a:rPr lang="en-US" sz="2400" b="1" err="1"/>
              <a:t>Pertahanan</a:t>
            </a:r>
            <a:r>
              <a:rPr lang="en-US" sz="2000"/>
              <a:t> Negara dan </a:t>
            </a:r>
            <a:r>
              <a:rPr lang="en-US" sz="2400" b="1" err="1"/>
              <a:t>Prestasi</a:t>
            </a:r>
            <a:r>
              <a:rPr lang="en-US" sz="2000"/>
              <a:t> </a:t>
            </a:r>
            <a:endParaRPr lang="en-US" sz="1600"/>
          </a:p>
          <a:p>
            <a:pPr marL="0" indent="0">
              <a:buNone/>
            </a:pPr>
            <a:r>
              <a:rPr lang="nn-NO" sz="2000"/>
              <a:t>14. </a:t>
            </a:r>
            <a:r>
              <a:rPr lang="nn-NO" sz="2400" b="1"/>
              <a:t>Pekerjaan</a:t>
            </a:r>
            <a:r>
              <a:rPr lang="nn-NO" sz="2000"/>
              <a:t> dan </a:t>
            </a:r>
            <a:r>
              <a:rPr lang="nn-NO" sz="2400" b="1"/>
              <a:t>Pembangunan</a:t>
            </a:r>
            <a:r>
              <a:rPr lang="nn-NO" sz="2000"/>
              <a:t> </a:t>
            </a:r>
            <a:r>
              <a:rPr lang="nn-NO" sz="2000" b="1"/>
              <a:t>Ekonomi</a:t>
            </a:r>
            <a:endParaRPr lang="en-US" sz="2000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5F281-0141-A7CD-EEA3-4FF92AAEFE8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/>
              <a:t>Distribusi</a:t>
            </a:r>
            <a:r>
              <a:rPr lang="en-US" b="1"/>
              <a:t> Twit Buzzer </a:t>
            </a:r>
            <a:r>
              <a:rPr lang="en-US" b="1" err="1"/>
              <a:t>Negatif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1 </a:t>
            </a:r>
            <a:r>
              <a:rPr lang="en-US" b="1" err="1"/>
              <a:t>Terhadap</a:t>
            </a:r>
            <a:r>
              <a:rPr lang="en-US" b="1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166562-FF27-4A70-7DBA-FA11C7925E0C}"/>
              </a:ext>
            </a:extLst>
          </p:cNvPr>
          <p:cNvSpPr/>
          <p:nvPr/>
        </p:nvSpPr>
        <p:spPr>
          <a:xfrm flipH="1">
            <a:off x="7329436" y="1976284"/>
            <a:ext cx="465824" cy="3451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 flipH="1">
            <a:off x="2033228" y="3529552"/>
            <a:ext cx="465824" cy="1897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79612E-97D9-9882-B5EF-D732CF5B905C}"/>
              </a:ext>
            </a:extLst>
          </p:cNvPr>
          <p:cNvSpPr/>
          <p:nvPr/>
        </p:nvSpPr>
        <p:spPr>
          <a:xfrm flipH="1">
            <a:off x="1553703" y="4318000"/>
            <a:ext cx="465824" cy="11094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A75B0FE-42D7-5C5D-E114-5F61E3F58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254905" y="1859847"/>
            <a:ext cx="7632394" cy="4169664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positif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5. </a:t>
            </a:r>
            <a:r>
              <a:rPr lang="nn-NO" sz="2400" b="1"/>
              <a:t>Persaingan</a:t>
            </a:r>
            <a:r>
              <a:rPr lang="nn-NO" sz="2000"/>
              <a:t> Politik dan </a:t>
            </a:r>
            <a:r>
              <a:rPr lang="nn-NO" sz="2400" b="1"/>
              <a:t>Media Sosial</a:t>
            </a:r>
            <a:endParaRPr lang="en-US" sz="2000" b="1"/>
          </a:p>
          <a:p>
            <a:pPr marL="0" indent="0">
              <a:buNone/>
            </a:pPr>
            <a:r>
              <a:rPr lang="en-US" sz="2000"/>
              <a:t>6. </a:t>
            </a:r>
            <a:r>
              <a:rPr lang="en-US" sz="2000" err="1"/>
              <a:t>Aktivitas</a:t>
            </a:r>
            <a:r>
              <a:rPr lang="en-US" sz="2000"/>
              <a:t> </a:t>
            </a:r>
            <a:r>
              <a:rPr lang="en-US" sz="2400" b="1" err="1"/>
              <a:t>Petani</a:t>
            </a:r>
            <a:r>
              <a:rPr lang="en-US" sz="2000"/>
              <a:t> dan </a:t>
            </a:r>
            <a:r>
              <a:rPr lang="en-US" sz="2400" b="1" err="1"/>
              <a:t>Nelayan</a:t>
            </a:r>
            <a:endParaRPr lang="en-US" sz="1600" b="1"/>
          </a:p>
          <a:p>
            <a:pPr marL="0" indent="0">
              <a:buNone/>
            </a:pPr>
            <a:r>
              <a:rPr lang="nn-NO" sz="2000"/>
              <a:t>11. </a:t>
            </a:r>
            <a:r>
              <a:rPr lang="nn-NO" sz="2400" b="1"/>
              <a:t>Debat</a:t>
            </a:r>
            <a:r>
              <a:rPr lang="nn-NO" sz="2000"/>
              <a:t> dan </a:t>
            </a:r>
            <a:r>
              <a:rPr lang="nn-NO" sz="2400" b="1"/>
              <a:t>Transparansi</a:t>
            </a:r>
            <a:r>
              <a:rPr lang="nn-NO" sz="2000"/>
              <a:t> Pemerintah</a:t>
            </a:r>
            <a:endParaRPr lang="en-US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5F281-0141-A7CD-EEA3-4FF92AAEFE8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/>
              <a:t>Distribusi</a:t>
            </a:r>
            <a:r>
              <a:rPr lang="en-US" b="1"/>
              <a:t> Twit Buzzer </a:t>
            </a:r>
            <a:r>
              <a:rPr lang="en-US" b="1" err="1"/>
              <a:t>Positif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1 </a:t>
            </a:r>
            <a:r>
              <a:rPr lang="en-US" b="1" err="1"/>
              <a:t>Terhadap</a:t>
            </a:r>
            <a:r>
              <a:rPr lang="en-US" b="1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166562-FF27-4A70-7DBA-FA11C7925E0C}"/>
              </a:ext>
            </a:extLst>
          </p:cNvPr>
          <p:cNvSpPr/>
          <p:nvPr/>
        </p:nvSpPr>
        <p:spPr>
          <a:xfrm flipH="1">
            <a:off x="3544850" y="1976284"/>
            <a:ext cx="465824" cy="3451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>
            <a:off x="3107064" y="2697481"/>
            <a:ext cx="437785" cy="272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79612E-97D9-9882-B5EF-D732CF5B905C}"/>
              </a:ext>
            </a:extLst>
          </p:cNvPr>
          <p:cNvSpPr/>
          <p:nvPr/>
        </p:nvSpPr>
        <p:spPr>
          <a:xfrm>
            <a:off x="5874846" y="2605548"/>
            <a:ext cx="465824" cy="28218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2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1D7F0B8-52EA-F21E-C8E9-053851589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/>
          <a:stretch/>
        </p:blipFill>
        <p:spPr>
          <a:xfrm>
            <a:off x="225426" y="1848457"/>
            <a:ext cx="7569834" cy="4169664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negatif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2. </a:t>
            </a:r>
            <a:r>
              <a:rPr lang="en-US" sz="2400" b="1" err="1"/>
              <a:t>Reaksi</a:t>
            </a:r>
            <a:r>
              <a:rPr lang="en-US" sz="2000"/>
              <a:t> dan </a:t>
            </a:r>
            <a:r>
              <a:rPr lang="en-US" sz="2400" b="1" err="1"/>
              <a:t>Emosi</a:t>
            </a:r>
            <a:r>
              <a:rPr lang="en-US" sz="2000"/>
              <a:t> Masyarakat </a:t>
            </a:r>
          </a:p>
          <a:p>
            <a:pPr marL="0" indent="0">
              <a:buNone/>
            </a:pPr>
            <a:r>
              <a:rPr lang="en-US" sz="2000"/>
              <a:t>5. </a:t>
            </a:r>
            <a:r>
              <a:rPr lang="nn-NO" sz="2400" b="1"/>
              <a:t>Persaingan</a:t>
            </a:r>
            <a:r>
              <a:rPr lang="nn-NO" sz="2000"/>
              <a:t> Politik dan </a:t>
            </a:r>
            <a:r>
              <a:rPr lang="nn-NO" sz="2400" b="1"/>
              <a:t>Media Sosial</a:t>
            </a:r>
            <a:endParaRPr lang="en-US" sz="2000" b="1"/>
          </a:p>
          <a:p>
            <a:pPr marL="0" indent="0">
              <a:buNone/>
            </a:pPr>
            <a:r>
              <a:rPr lang="en-US" sz="2000"/>
              <a:t>6. </a:t>
            </a:r>
            <a:r>
              <a:rPr lang="en-US" sz="2000" err="1"/>
              <a:t>Aktivitas</a:t>
            </a:r>
            <a:r>
              <a:rPr lang="en-US" sz="2000"/>
              <a:t> </a:t>
            </a:r>
            <a:r>
              <a:rPr lang="en-US" sz="2400" b="1" err="1"/>
              <a:t>Petani</a:t>
            </a:r>
            <a:r>
              <a:rPr lang="en-US" sz="2000"/>
              <a:t> dan </a:t>
            </a:r>
            <a:r>
              <a:rPr lang="en-US" sz="2400" b="1" err="1"/>
              <a:t>Nelayan</a:t>
            </a:r>
            <a:endParaRPr lang="en-US" sz="1600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5F281-0141-A7CD-EEA3-4FF92AAEFE8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/>
              <a:t>Distribusi</a:t>
            </a:r>
            <a:r>
              <a:rPr lang="en-US" b="1"/>
              <a:t> Twit Buzzer </a:t>
            </a:r>
            <a:r>
              <a:rPr lang="en-US" b="1" err="1"/>
              <a:t>Negatif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3 </a:t>
            </a:r>
            <a:r>
              <a:rPr lang="en-US" b="1" err="1"/>
              <a:t>Terhadap</a:t>
            </a:r>
            <a:r>
              <a:rPr lang="en-US" b="1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 flipH="1">
            <a:off x="2979654" y="2072640"/>
            <a:ext cx="465824" cy="3354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79612E-97D9-9882-B5EF-D732CF5B905C}"/>
              </a:ext>
            </a:extLst>
          </p:cNvPr>
          <p:cNvSpPr/>
          <p:nvPr/>
        </p:nvSpPr>
        <p:spPr>
          <a:xfrm flipH="1">
            <a:off x="1553703" y="1976284"/>
            <a:ext cx="465824" cy="3451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E547F-FE0B-9161-11C7-CDFEC34BE30F}"/>
              </a:ext>
            </a:extLst>
          </p:cNvPr>
          <p:cNvSpPr/>
          <p:nvPr/>
        </p:nvSpPr>
        <p:spPr>
          <a:xfrm>
            <a:off x="3446716" y="2137240"/>
            <a:ext cx="465824" cy="32901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9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C11FC4-8B0D-A143-FC69-3ABBCE9B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07" y="2154167"/>
            <a:ext cx="2583493" cy="57410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screenshot of two men&#10;&#10;Description automatically generated">
            <a:extLst>
              <a:ext uri="{FF2B5EF4-FFF2-40B4-BE49-F238E27FC236}">
                <a16:creationId xmlns:a16="http://schemas.microsoft.com/office/drawing/2014/main" id="{59F45D9E-C9E0-FB45-935D-CCDD39B33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02" y="1714757"/>
            <a:ext cx="2693255" cy="5985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A74A7-36ED-078E-27E8-F882A7C04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01" y="3060388"/>
            <a:ext cx="2414841" cy="53663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670120-384B-5180-4523-C5D54D1011EA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E382458D-F31A-F62F-0E51-C1C1A24EF899}"/>
              </a:ext>
            </a:extLst>
          </p:cNvPr>
          <p:cNvSpPr txBox="1">
            <a:spLocks/>
          </p:cNvSpPr>
          <p:nvPr/>
        </p:nvSpPr>
        <p:spPr>
          <a:xfrm>
            <a:off x="7875724" y="263342"/>
            <a:ext cx="3142882" cy="651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bg1"/>
                </a:solidFill>
              </a:rPr>
              <a:t>Latar Belakang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E296A5-D2FA-023B-7897-A0966370A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2277295"/>
            <a:ext cx="4070555" cy="2003136"/>
          </a:xfrm>
        </p:spPr>
        <p:txBody>
          <a:bodyPr>
            <a:normAutofit lnSpcReduction="10000"/>
          </a:bodyPr>
          <a:lstStyle/>
          <a:p>
            <a:r>
              <a:rPr lang="en-ID" sz="2400" b="1" dirty="0" err="1">
                <a:effectLst/>
                <a:ea typeface="Calibri" panose="020F0502020204030204" pitchFamily="34" charset="0"/>
              </a:rPr>
              <a:t>Fenomena</a:t>
            </a:r>
            <a:r>
              <a:rPr lang="en-ID" sz="2400" b="1" dirty="0">
                <a:effectLst/>
                <a:ea typeface="Calibri" panose="020F0502020204030204" pitchFamily="34" charset="0"/>
              </a:rPr>
              <a:t> Buzzer</a:t>
            </a:r>
            <a:r>
              <a:rPr lang="en-ID" sz="2000" dirty="0">
                <a:effectLst/>
                <a:ea typeface="Calibri" panose="020F0502020204030204" pitchFamily="34" charset="0"/>
              </a:rPr>
              <a:t>, yang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menyebarkan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informasi</a:t>
            </a:r>
            <a:r>
              <a:rPr lang="en-ID" sz="2000" dirty="0">
                <a:effectLst/>
                <a:ea typeface="Calibri" panose="020F0502020204030204" pitchFamily="34" charset="0"/>
              </a:rPr>
              <a:t> yang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telah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ditentukan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dengan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tujuan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meramaikan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suatu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r>
              <a:rPr lang="en-ID" sz="2000" dirty="0" err="1">
                <a:effectLst/>
                <a:ea typeface="Calibri" panose="020F0502020204030204" pitchFamily="34" charset="0"/>
              </a:rPr>
              <a:t>topik</a:t>
            </a:r>
            <a:r>
              <a:rPr lang="en-ID" sz="2000" dirty="0">
                <a:effectLst/>
                <a:ea typeface="Calibri" panose="020F0502020204030204" pitchFamily="34" charset="0"/>
              </a:rPr>
              <a:t> </a:t>
            </a:r>
            <a:endParaRPr lang="en-ID" sz="1800" dirty="0">
              <a:effectLst/>
              <a:ea typeface="Calibri" panose="020F0502020204030204" pitchFamily="34" charset="0"/>
            </a:endParaRPr>
          </a:p>
          <a:p>
            <a:r>
              <a:rPr lang="en-ID" sz="2000" dirty="0">
                <a:ea typeface="Calibri" panose="020F0502020204030204" pitchFamily="34" charset="0"/>
              </a:rPr>
              <a:t>Rawan </a:t>
            </a:r>
            <a:r>
              <a:rPr lang="en-ID" sz="2000" dirty="0" err="1">
                <a:ea typeface="Calibri" panose="020F0502020204030204" pitchFamily="34" charset="0"/>
              </a:rPr>
              <a:t>terhadap</a:t>
            </a:r>
            <a:r>
              <a:rPr lang="en-ID" sz="2000" dirty="0">
                <a:ea typeface="Calibri" panose="020F0502020204030204" pitchFamily="34" charset="0"/>
              </a:rPr>
              <a:t> </a:t>
            </a:r>
            <a:r>
              <a:rPr lang="en-ID" sz="2400" b="1" dirty="0">
                <a:ea typeface="Calibri" panose="020F0502020204030204" pitchFamily="34" charset="0"/>
              </a:rPr>
              <a:t>Misleading Information</a:t>
            </a:r>
            <a:endParaRPr lang="en-ID" sz="1800" b="1" dirty="0">
              <a:effectLst/>
              <a:ea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343F2F-D6E0-A894-2A55-F86D14C8C2A9}"/>
              </a:ext>
            </a:extLst>
          </p:cNvPr>
          <p:cNvGrpSpPr/>
          <p:nvPr/>
        </p:nvGrpSpPr>
        <p:grpSpPr>
          <a:xfrm>
            <a:off x="361728" y="6005375"/>
            <a:ext cx="520150" cy="534371"/>
            <a:chOff x="347392" y="5876223"/>
            <a:chExt cx="663637" cy="65706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1BA5AE6-6B06-56DB-01B9-0D4928189D2E}"/>
                </a:ext>
              </a:extLst>
            </p:cNvPr>
            <p:cNvSpPr/>
            <p:nvPr/>
          </p:nvSpPr>
          <p:spPr>
            <a:xfrm>
              <a:off x="353963" y="5876223"/>
              <a:ext cx="657066" cy="657066"/>
            </a:xfrm>
            <a:prstGeom prst="roundRect">
              <a:avLst/>
            </a:prstGeom>
            <a:solidFill>
              <a:srgbClr val="2BABA5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3BACB8A2-C7AB-32D9-7B9B-35F8A84267DD}"/>
                </a:ext>
              </a:extLst>
            </p:cNvPr>
            <p:cNvSpPr txBox="1">
              <a:spLocks/>
            </p:cNvSpPr>
            <p:nvPr/>
          </p:nvSpPr>
          <p:spPr>
            <a:xfrm>
              <a:off x="347392" y="5945892"/>
              <a:ext cx="657066" cy="5367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</a:p>
          </p:txBody>
        </p:sp>
      </p:grpSp>
      <p:pic>
        <p:nvPicPr>
          <p:cNvPr id="41" name="Picture 40" descr="A group of people holding phones&#10;&#10;Description automatically generated">
            <a:extLst>
              <a:ext uri="{FF2B5EF4-FFF2-40B4-BE49-F238E27FC236}">
                <a16:creationId xmlns:a16="http://schemas.microsoft.com/office/drawing/2014/main" id="{489A753B-B5E9-A0AD-F10D-8EC3357AD0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22" y="4064952"/>
            <a:ext cx="2548618" cy="56635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64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00C3A6C-96DC-5B79-48A8-10279D2B1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"/>
          <a:stretch/>
        </p:blipFill>
        <p:spPr>
          <a:xfrm>
            <a:off x="256348" y="1857797"/>
            <a:ext cx="7619376" cy="4169664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2C30779D-BBDC-BCD3-C966-3CC39AAEDFFB}"/>
              </a:ext>
            </a:extLst>
          </p:cNvPr>
          <p:cNvSpPr txBox="1">
            <a:spLocks/>
          </p:cNvSpPr>
          <p:nvPr/>
        </p:nvSpPr>
        <p:spPr>
          <a:xfrm>
            <a:off x="7991934" y="2137240"/>
            <a:ext cx="3813986" cy="375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err="1"/>
              <a:t>Topik</a:t>
            </a:r>
            <a:r>
              <a:rPr lang="en-US" sz="2000"/>
              <a:t> buzzer </a:t>
            </a:r>
            <a:r>
              <a:rPr lang="en-US" sz="2000" err="1"/>
              <a:t>positif</a:t>
            </a:r>
            <a:r>
              <a:rPr lang="en-US" sz="2000"/>
              <a:t> </a:t>
            </a:r>
            <a:r>
              <a:rPr lang="en-US" sz="2000" err="1"/>
              <a:t>tertinggi</a:t>
            </a:r>
            <a:r>
              <a:rPr lang="en-US" sz="2000"/>
              <a:t> : 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1. </a:t>
            </a:r>
            <a:r>
              <a:rPr lang="es-ES" sz="2400" b="1" err="1"/>
              <a:t>Anak</a:t>
            </a:r>
            <a:r>
              <a:rPr lang="es-ES" sz="2400" b="1"/>
              <a:t> Muda </a:t>
            </a:r>
            <a:r>
              <a:rPr lang="es-ES" sz="2000"/>
              <a:t>dan </a:t>
            </a:r>
            <a:r>
              <a:rPr lang="es-ES" sz="2400" b="1" err="1"/>
              <a:t>Pembangunan</a:t>
            </a:r>
            <a:r>
              <a:rPr lang="es-ES" sz="2000"/>
              <a:t> </a:t>
            </a:r>
            <a:r>
              <a:rPr lang="es-ES" sz="2000" err="1"/>
              <a:t>Bangsa</a:t>
            </a:r>
            <a:r>
              <a:rPr lang="en-US" sz="2000"/>
              <a:t> </a:t>
            </a:r>
          </a:p>
          <a:p>
            <a:pPr marL="0" indent="0">
              <a:buNone/>
            </a:pPr>
            <a:r>
              <a:rPr lang="en-US" sz="2000"/>
              <a:t>4. </a:t>
            </a:r>
            <a:r>
              <a:rPr lang="en-US" sz="2400" b="1" err="1"/>
              <a:t>Kampanye</a:t>
            </a:r>
            <a:r>
              <a:rPr lang="en-US" sz="2000"/>
              <a:t> dan </a:t>
            </a:r>
            <a:r>
              <a:rPr lang="en-US" sz="2000" err="1"/>
              <a:t>Relawan</a:t>
            </a:r>
            <a:r>
              <a:rPr lang="en-US" sz="2000"/>
              <a:t> </a:t>
            </a:r>
            <a:endParaRPr lang="en-US" sz="1600"/>
          </a:p>
          <a:p>
            <a:pPr marL="0" indent="0">
              <a:buNone/>
            </a:pPr>
            <a:r>
              <a:rPr lang="nn-NO" sz="2000"/>
              <a:t>10. </a:t>
            </a:r>
            <a:r>
              <a:rPr lang="nn-NO" sz="2400" b="1"/>
              <a:t>Kesejahteraan</a:t>
            </a:r>
            <a:r>
              <a:rPr lang="nn-NO" sz="2000"/>
              <a:t> dan Kepedulian Rakyat</a:t>
            </a:r>
            <a:endParaRPr lang="en-US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7B6AF-DDA7-4632-86C7-233D7EF62D69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7B8FA17-02D1-5737-9051-0DE286A2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Analisis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E5F281-0141-A7CD-EEA3-4FF92AAEFE87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A5C02B-8B68-5FCE-F9EC-69BA5EDAD847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4937D7BB-2E52-B858-88BF-0BA4F3612A1D}"/>
              </a:ext>
            </a:extLst>
          </p:cNvPr>
          <p:cNvSpPr txBox="1">
            <a:spLocks/>
          </p:cNvSpPr>
          <p:nvPr/>
        </p:nvSpPr>
        <p:spPr>
          <a:xfrm>
            <a:off x="1287135" y="1103387"/>
            <a:ext cx="9731471" cy="101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/>
              <a:t>Distribusi</a:t>
            </a:r>
            <a:r>
              <a:rPr lang="en-US" b="1"/>
              <a:t> Twit Buzzer </a:t>
            </a:r>
            <a:r>
              <a:rPr lang="en-US" b="1" err="1"/>
              <a:t>Positif</a:t>
            </a:r>
            <a:r>
              <a:rPr lang="en-US" b="1"/>
              <a:t> </a:t>
            </a:r>
            <a:r>
              <a:rPr lang="en-US" b="1" err="1"/>
              <a:t>Paslon</a:t>
            </a:r>
            <a:r>
              <a:rPr lang="en-US" b="1"/>
              <a:t> 3 </a:t>
            </a:r>
            <a:r>
              <a:rPr lang="en-US" b="1" err="1"/>
              <a:t>Terhadap</a:t>
            </a:r>
            <a:r>
              <a:rPr lang="en-US" b="1"/>
              <a:t> </a:t>
            </a:r>
            <a:r>
              <a:rPr lang="en-US" b="1" err="1"/>
              <a:t>Topik</a:t>
            </a:r>
            <a:endParaRPr lang="en-US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166562-FF27-4A70-7DBA-FA11C7925E0C}"/>
              </a:ext>
            </a:extLst>
          </p:cNvPr>
          <p:cNvSpPr/>
          <p:nvPr/>
        </p:nvSpPr>
        <p:spPr>
          <a:xfrm flipH="1">
            <a:off x="5401202" y="1976284"/>
            <a:ext cx="465824" cy="34511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16FF89-F08C-BA34-39B6-2C95C187BC24}"/>
              </a:ext>
            </a:extLst>
          </p:cNvPr>
          <p:cNvSpPr/>
          <p:nvPr/>
        </p:nvSpPr>
        <p:spPr>
          <a:xfrm>
            <a:off x="2621190" y="3243071"/>
            <a:ext cx="437785" cy="218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53B453-650E-4680-5FFF-02502D37A2A0}"/>
              </a:ext>
            </a:extLst>
          </p:cNvPr>
          <p:cNvSpPr/>
          <p:nvPr/>
        </p:nvSpPr>
        <p:spPr>
          <a:xfrm>
            <a:off x="1241970" y="3700272"/>
            <a:ext cx="437785" cy="1733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1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row: Right 43">
            <a:extLst>
              <a:ext uri="{FF2B5EF4-FFF2-40B4-BE49-F238E27FC236}">
                <a16:creationId xmlns:a16="http://schemas.microsoft.com/office/drawing/2014/main" id="{F3173906-7892-DA36-30F0-B645F82FDB70}"/>
              </a:ext>
            </a:extLst>
          </p:cNvPr>
          <p:cNvSpPr/>
          <p:nvPr/>
        </p:nvSpPr>
        <p:spPr>
          <a:xfrm>
            <a:off x="4912825" y="3553367"/>
            <a:ext cx="1156765" cy="744184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80FA08F3-946F-E789-D8D9-42AA4869E75C}"/>
              </a:ext>
            </a:extLst>
          </p:cNvPr>
          <p:cNvSpPr/>
          <p:nvPr/>
        </p:nvSpPr>
        <p:spPr>
          <a:xfrm flipV="1">
            <a:off x="4347425" y="4629091"/>
            <a:ext cx="1734411" cy="1545631"/>
          </a:xfrm>
          <a:prstGeom prst="ben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40" name="Arrow: Bent 39">
            <a:extLst>
              <a:ext uri="{FF2B5EF4-FFF2-40B4-BE49-F238E27FC236}">
                <a16:creationId xmlns:a16="http://schemas.microsoft.com/office/drawing/2014/main" id="{9196E11A-A61E-E26F-1D09-31E2495A6E4C}"/>
              </a:ext>
            </a:extLst>
          </p:cNvPr>
          <p:cNvSpPr/>
          <p:nvPr/>
        </p:nvSpPr>
        <p:spPr>
          <a:xfrm>
            <a:off x="4347426" y="1550665"/>
            <a:ext cx="1734411" cy="1545631"/>
          </a:xfrm>
          <a:prstGeom prst="ben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E1D089-B7F2-7F61-CF5C-4EF412F1B502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itle 12">
            <a:extLst>
              <a:ext uri="{FF2B5EF4-FFF2-40B4-BE49-F238E27FC236}">
                <a16:creationId xmlns:a16="http://schemas.microsoft.com/office/drawing/2014/main" id="{B7F0624B-89C4-F2A8-ECAA-1A82BC9A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C9DAEA-EC4B-D9DF-111F-367C42510795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515E06-39D4-C20B-0C90-9FE211A24146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37DCBB45-FCE0-9EFD-47DD-4B3A85CFE0AC}"/>
              </a:ext>
            </a:extLst>
          </p:cNvPr>
          <p:cNvSpPr txBox="1">
            <a:spLocks/>
          </p:cNvSpPr>
          <p:nvPr/>
        </p:nvSpPr>
        <p:spPr>
          <a:xfrm>
            <a:off x="2580162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pic>
        <p:nvPicPr>
          <p:cNvPr id="36" name="Picture 35" descr="A screenshot of a phone&#10;&#10;Description automatically generated">
            <a:extLst>
              <a:ext uri="{FF2B5EF4-FFF2-40B4-BE49-F238E27FC236}">
                <a16:creationId xmlns:a16="http://schemas.microsoft.com/office/drawing/2014/main" id="{CC295686-96C1-703A-4CA3-D7BBE8614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434" y="2687502"/>
            <a:ext cx="2951780" cy="2370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0336A70-9B39-99EF-78C2-054EA38A4824}"/>
              </a:ext>
            </a:extLst>
          </p:cNvPr>
          <p:cNvSpPr txBox="1"/>
          <p:nvPr/>
        </p:nvSpPr>
        <p:spPr>
          <a:xfrm>
            <a:off x="6880905" y="1258395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err="1">
                <a:solidFill>
                  <a:srgbClr val="A40000"/>
                </a:solidFill>
              </a:rPr>
              <a:t>Deteksi</a:t>
            </a:r>
            <a:r>
              <a:rPr lang="en-US" sz="2400" b="1">
                <a:solidFill>
                  <a:srgbClr val="A40000"/>
                </a:solidFill>
              </a:rPr>
              <a:t> Buzzer</a:t>
            </a:r>
            <a:endParaRPr lang="en-ID" sz="2400" b="1">
              <a:solidFill>
                <a:srgbClr val="A4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06B7A2-0709-7EC2-4F00-980ED65433E9}"/>
              </a:ext>
            </a:extLst>
          </p:cNvPr>
          <p:cNvSpPr txBox="1"/>
          <p:nvPr/>
        </p:nvSpPr>
        <p:spPr>
          <a:xfrm>
            <a:off x="6485475" y="3220569"/>
            <a:ext cx="304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err="1">
                <a:solidFill>
                  <a:srgbClr val="A40000"/>
                </a:solidFill>
              </a:rPr>
              <a:t>Klasifikasi</a:t>
            </a:r>
            <a:r>
              <a:rPr lang="en-US" sz="2400" b="1">
                <a:solidFill>
                  <a:srgbClr val="A40000"/>
                </a:solidFill>
              </a:rPr>
              <a:t> </a:t>
            </a:r>
            <a:r>
              <a:rPr lang="en-US" sz="2400" b="1" err="1">
                <a:solidFill>
                  <a:srgbClr val="A40000"/>
                </a:solidFill>
              </a:rPr>
              <a:t>Sentimen</a:t>
            </a:r>
            <a:endParaRPr lang="en-ID" sz="2400" b="1">
              <a:solidFill>
                <a:srgbClr val="A4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89370-3478-384A-BA0C-4F5E01502CC4}"/>
              </a:ext>
            </a:extLst>
          </p:cNvPr>
          <p:cNvSpPr txBox="1"/>
          <p:nvPr/>
        </p:nvSpPr>
        <p:spPr>
          <a:xfrm>
            <a:off x="6869972" y="5036637"/>
            <a:ext cx="227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rgbClr val="A40000"/>
                </a:solidFill>
              </a:rPr>
              <a:t>Topic Modeling</a:t>
            </a:r>
            <a:endParaRPr lang="en-ID" sz="2400" b="1">
              <a:solidFill>
                <a:srgbClr val="A40000"/>
              </a:solidFill>
            </a:endParaRPr>
          </a:p>
        </p:txBody>
      </p:sp>
      <p:pic>
        <p:nvPicPr>
          <p:cNvPr id="51" name="Picture 50" descr="A green smiley face with two eyes&#10;&#10;Description automatically generated">
            <a:extLst>
              <a:ext uri="{FF2B5EF4-FFF2-40B4-BE49-F238E27FC236}">
                <a16:creationId xmlns:a16="http://schemas.microsoft.com/office/drawing/2014/main" id="{06925C43-DB8F-DFC2-C1C3-A6C973988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62" y="3611282"/>
            <a:ext cx="973094" cy="973094"/>
          </a:xfrm>
          <a:prstGeom prst="rect">
            <a:avLst/>
          </a:prstGeom>
        </p:spPr>
      </p:pic>
      <p:pic>
        <p:nvPicPr>
          <p:cNvPr id="53" name="Picture 52" descr="A red face with a sad face&#10;&#10;Description automatically generated">
            <a:extLst>
              <a:ext uri="{FF2B5EF4-FFF2-40B4-BE49-F238E27FC236}">
                <a16:creationId xmlns:a16="http://schemas.microsoft.com/office/drawing/2014/main" id="{A5BFFE7D-5D1B-CB22-4B58-7ACC16350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4" y="3888217"/>
            <a:ext cx="798333" cy="798333"/>
          </a:xfrm>
          <a:prstGeom prst="rect">
            <a:avLst/>
          </a:prstGeom>
        </p:spPr>
      </p:pic>
      <p:pic>
        <p:nvPicPr>
          <p:cNvPr id="57" name="Picture 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3769FDE-7EB6-13AC-8198-8F3EF47BF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9" y="5455004"/>
            <a:ext cx="967549" cy="9675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7672667-350E-32AF-623E-8B10A8A6A2FB}"/>
              </a:ext>
            </a:extLst>
          </p:cNvPr>
          <p:cNvGrpSpPr/>
          <p:nvPr/>
        </p:nvGrpSpPr>
        <p:grpSpPr>
          <a:xfrm>
            <a:off x="7376662" y="1794455"/>
            <a:ext cx="1255988" cy="1255988"/>
            <a:chOff x="7362447" y="1720059"/>
            <a:chExt cx="1478783" cy="1478783"/>
          </a:xfrm>
        </p:grpSpPr>
        <p:pic>
          <p:nvPicPr>
            <p:cNvPr id="3" name="Picture 2" descr="A cartoon of a bee&#10;&#10;Description automatically generated">
              <a:extLst>
                <a:ext uri="{FF2B5EF4-FFF2-40B4-BE49-F238E27FC236}">
                  <a16:creationId xmlns:a16="http://schemas.microsoft.com/office/drawing/2014/main" id="{652A8139-8653-7525-F476-A9F896672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6" t="12966" r="14256" b="19925"/>
            <a:stretch/>
          </p:blipFill>
          <p:spPr>
            <a:xfrm>
              <a:off x="7570420" y="1931174"/>
              <a:ext cx="1062836" cy="1033872"/>
            </a:xfrm>
            <a:prstGeom prst="rect">
              <a:avLst/>
            </a:prstGeom>
          </p:spPr>
        </p:pic>
        <p:sp>
          <p:nvSpPr>
            <p:cNvPr id="4" name="&quot;Not Allowed&quot; Symbol 3">
              <a:extLst>
                <a:ext uri="{FF2B5EF4-FFF2-40B4-BE49-F238E27FC236}">
                  <a16:creationId xmlns:a16="http://schemas.microsoft.com/office/drawing/2014/main" id="{93B596E4-9881-A901-BCB1-C3A86A00593D}"/>
                </a:ext>
              </a:extLst>
            </p:cNvPr>
            <p:cNvSpPr/>
            <p:nvPr/>
          </p:nvSpPr>
          <p:spPr>
            <a:xfrm>
              <a:off x="7362447" y="1720059"/>
              <a:ext cx="1478783" cy="1478783"/>
            </a:xfrm>
            <a:prstGeom prst="noSmoking">
              <a:avLst>
                <a:gd name="adj" fmla="val 5945"/>
              </a:avLst>
            </a:prstGeom>
            <a:solidFill>
              <a:srgbClr val="ED1C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1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1" grpId="0" animBg="1"/>
      <p:bldP spid="40" grpId="0" animBg="1"/>
      <p:bldP spid="45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50D27D-1BE3-AF1E-94B4-0E2345162EC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DB61162E-D2D4-EF16-DE6D-13DB6DA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76E8E39A-C6F5-CBB9-73BE-FCF555CFB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3" y="1331210"/>
            <a:ext cx="11364759" cy="1185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Tahap</a:t>
            </a:r>
            <a:r>
              <a:rPr lang="en-US"/>
              <a:t> </a:t>
            </a:r>
            <a:r>
              <a:rPr lang="en-US" b="1" err="1"/>
              <a:t>Deteksi</a:t>
            </a:r>
            <a:r>
              <a:rPr lang="en-US" b="1"/>
              <a:t> Buzzer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b="1"/>
              <a:t>Hybrid Model</a:t>
            </a:r>
            <a:r>
              <a:rPr lang="en-US"/>
              <a:t> dan </a:t>
            </a:r>
            <a:r>
              <a:rPr lang="en-US" b="1"/>
              <a:t>Multiple Fitur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CC8B8-6D5C-3A53-BC30-DFD5EEC84EAB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7219AE4-6AB2-82FA-07FE-1AF8DD1903F2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A700B63-B5B4-4BA3-8456-FB3062A43589}"/>
              </a:ext>
            </a:extLst>
          </p:cNvPr>
          <p:cNvSpPr txBox="1">
            <a:spLocks/>
          </p:cNvSpPr>
          <p:nvPr/>
        </p:nvSpPr>
        <p:spPr>
          <a:xfrm>
            <a:off x="1631256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1E86AC4-A045-B8C3-C7C1-6685F4B9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5" y="2560006"/>
            <a:ext cx="11114510" cy="24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16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B9E9B2-59DC-34A2-F1D4-16D3636F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5" y="1593180"/>
            <a:ext cx="8879823" cy="27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083272-3E9D-DA62-DD9B-B4D9BF52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33" y="5132462"/>
            <a:ext cx="5986582" cy="131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50D27D-1BE3-AF1E-94B4-0E2345162EC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DB61162E-D2D4-EF16-DE6D-13DB6DA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CC8B8-6D5C-3A53-BC30-DFD5EEC84EAB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7219AE4-6AB2-82FA-07FE-1AF8DD1903F2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A700B63-B5B4-4BA3-8456-FB3062A43589}"/>
              </a:ext>
            </a:extLst>
          </p:cNvPr>
          <p:cNvSpPr txBox="1">
            <a:spLocks/>
          </p:cNvSpPr>
          <p:nvPr/>
        </p:nvSpPr>
        <p:spPr>
          <a:xfrm>
            <a:off x="1631256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7723CAC-2E89-7DC3-179A-BABCC457D833}"/>
              </a:ext>
            </a:extLst>
          </p:cNvPr>
          <p:cNvSpPr/>
          <p:nvPr/>
        </p:nvSpPr>
        <p:spPr>
          <a:xfrm>
            <a:off x="491789" y="1397928"/>
            <a:ext cx="9389629" cy="3309335"/>
          </a:xfrm>
          <a:prstGeom prst="wedgeRoundRectCallout">
            <a:avLst>
              <a:gd name="adj1" fmla="val 22284"/>
              <a:gd name="adj2" fmla="val 7618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D7C63B7D-83CC-DB6D-7EBD-03B3EB651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243" y="1605057"/>
            <a:ext cx="2324701" cy="5586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lnSpc>
                <a:spcPct val="50000"/>
              </a:lnSpc>
              <a:buNone/>
            </a:pPr>
            <a:r>
              <a:rPr lang="en-US" sz="2400" b="1" err="1"/>
              <a:t>Pembuatan</a:t>
            </a:r>
            <a:r>
              <a:rPr lang="en-US" sz="2400" b="1"/>
              <a:t> </a:t>
            </a:r>
          </a:p>
          <a:p>
            <a:pPr marL="0" indent="0" algn="r">
              <a:lnSpc>
                <a:spcPct val="50000"/>
              </a:lnSpc>
              <a:buNone/>
            </a:pPr>
            <a:r>
              <a:rPr lang="en-US" sz="2400" b="1"/>
              <a:t>Data </a:t>
            </a:r>
            <a:r>
              <a:rPr lang="en-US" sz="2400" b="1" err="1"/>
              <a:t>Latih</a:t>
            </a:r>
            <a:endParaRPr lang="en-US" sz="2400" b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DA81E6-142E-9C56-3368-784D4FBE0F97}"/>
              </a:ext>
            </a:extLst>
          </p:cNvPr>
          <p:cNvSpPr/>
          <p:nvPr/>
        </p:nvSpPr>
        <p:spPr>
          <a:xfrm>
            <a:off x="7009781" y="5644483"/>
            <a:ext cx="599440" cy="289560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50D27D-1BE3-AF1E-94B4-0E2345162EC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DB61162E-D2D4-EF16-DE6D-13DB6DA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CC8B8-6D5C-3A53-BC30-DFD5EEC84EAB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7219AE4-6AB2-82FA-07FE-1AF8DD1903F2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A700B63-B5B4-4BA3-8456-FB3062A43589}"/>
              </a:ext>
            </a:extLst>
          </p:cNvPr>
          <p:cNvSpPr txBox="1">
            <a:spLocks/>
          </p:cNvSpPr>
          <p:nvPr/>
        </p:nvSpPr>
        <p:spPr>
          <a:xfrm>
            <a:off x="1631256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E451AD-5771-DD91-D01A-96618D01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5" y="2560006"/>
            <a:ext cx="11114510" cy="24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79D9F976-16D0-E6D8-DBEB-44C49D78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63" y="1331210"/>
            <a:ext cx="11364759" cy="1185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Tahap</a:t>
            </a:r>
            <a:r>
              <a:rPr lang="en-US"/>
              <a:t> </a:t>
            </a:r>
            <a:r>
              <a:rPr lang="en-US" b="1" err="1"/>
              <a:t>Deteksi</a:t>
            </a:r>
            <a:r>
              <a:rPr lang="en-US" b="1"/>
              <a:t> Buzzer </a:t>
            </a:r>
            <a:r>
              <a:rPr lang="en-US" err="1"/>
              <a:t>menggunakan</a:t>
            </a:r>
            <a:r>
              <a:rPr lang="en-US"/>
              <a:t> </a:t>
            </a:r>
            <a:r>
              <a:rPr lang="en-US" b="1"/>
              <a:t>Hybrid Model</a:t>
            </a:r>
            <a:r>
              <a:rPr lang="en-US"/>
              <a:t> dan </a:t>
            </a:r>
            <a:r>
              <a:rPr lang="en-US" b="1"/>
              <a:t>Multiple Fitur</a:t>
            </a:r>
          </a:p>
        </p:txBody>
      </p:sp>
    </p:spTree>
    <p:extLst>
      <p:ext uri="{BB962C8B-B14F-4D97-AF65-F5344CB8AC3E}">
        <p14:creationId xmlns:p14="http://schemas.microsoft.com/office/powerpoint/2010/main" val="30266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50D27D-1BE3-AF1E-94B4-0E2345162ECE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DB61162E-D2D4-EF16-DE6D-13DB6DA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724" y="263342"/>
            <a:ext cx="3142882" cy="651057"/>
          </a:xfrm>
        </p:spPr>
        <p:txBody>
          <a:bodyPr>
            <a:normAutofit/>
          </a:bodyPr>
          <a:lstStyle/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9CC8B8-6D5C-3A53-BC30-DFD5EEC84EAB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7219AE4-6AB2-82FA-07FE-1AF8DD1903F2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AA700B63-B5B4-4BA3-8456-FB3062A43589}"/>
              </a:ext>
            </a:extLst>
          </p:cNvPr>
          <p:cNvSpPr txBox="1">
            <a:spLocks/>
          </p:cNvSpPr>
          <p:nvPr/>
        </p:nvSpPr>
        <p:spPr>
          <a:xfrm>
            <a:off x="1631256" y="5143159"/>
            <a:ext cx="4520477" cy="120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40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4BEC46B-DB3A-A9CF-D7A1-501226B43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64" y="1549869"/>
            <a:ext cx="3678340" cy="2953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EC9DE1A0-C7F4-D20B-6983-2B3A5BF3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988" y="1549869"/>
            <a:ext cx="1932272" cy="4527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b="1">
                <a:latin typeface="+mj-lt"/>
              </a:rPr>
              <a:t>Fitur Teks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B697BBA2-C3E0-A611-7551-8E8878DB50EA}"/>
              </a:ext>
            </a:extLst>
          </p:cNvPr>
          <p:cNvSpPr txBox="1">
            <a:spLocks/>
          </p:cNvSpPr>
          <p:nvPr/>
        </p:nvSpPr>
        <p:spPr>
          <a:xfrm>
            <a:off x="8314633" y="2291001"/>
            <a:ext cx="2930492" cy="452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Fitur Non-Teks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53CC20-3733-9C5A-E2E5-16CBB1AD6288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222750" y="1776228"/>
            <a:ext cx="1640238" cy="554527"/>
          </a:xfrm>
          <a:prstGeom prst="straightConnector1">
            <a:avLst/>
          </a:prstGeom>
          <a:ln w="57150">
            <a:solidFill>
              <a:srgbClr val="2BAB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BF13B1-6806-4074-2902-17090BB9D040}"/>
              </a:ext>
            </a:extLst>
          </p:cNvPr>
          <p:cNvSpPr/>
          <p:nvPr/>
        </p:nvSpPr>
        <p:spPr>
          <a:xfrm>
            <a:off x="878264" y="2056983"/>
            <a:ext cx="3344486" cy="547543"/>
          </a:xfrm>
          <a:prstGeom prst="roundRect">
            <a:avLst/>
          </a:prstGeom>
          <a:noFill/>
          <a:ln w="38100">
            <a:solidFill>
              <a:srgbClr val="2BAB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C0C136-89D0-38E5-589D-181303AD97EA}"/>
              </a:ext>
            </a:extLst>
          </p:cNvPr>
          <p:cNvSpPr/>
          <p:nvPr/>
        </p:nvSpPr>
        <p:spPr>
          <a:xfrm>
            <a:off x="923984" y="4136736"/>
            <a:ext cx="3400366" cy="426425"/>
          </a:xfrm>
          <a:prstGeom prst="roundRect">
            <a:avLst/>
          </a:prstGeom>
          <a:noFill/>
          <a:ln w="38100">
            <a:solidFill>
              <a:srgbClr val="2BAB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6A4D73-9DC0-3DE2-ABC1-1036FDF50F1A}"/>
              </a:ext>
            </a:extLst>
          </p:cNvPr>
          <p:cNvSpPr/>
          <p:nvPr/>
        </p:nvSpPr>
        <p:spPr>
          <a:xfrm>
            <a:off x="2249864" y="3782385"/>
            <a:ext cx="1266766" cy="294878"/>
          </a:xfrm>
          <a:prstGeom prst="roundRect">
            <a:avLst/>
          </a:prstGeom>
          <a:noFill/>
          <a:ln w="38100">
            <a:solidFill>
              <a:srgbClr val="2BAB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71DDC8-6F37-9554-3D9C-4068A77EDBD2}"/>
              </a:ext>
            </a:extLst>
          </p:cNvPr>
          <p:cNvCxnSpPr>
            <a:cxnSpLocks/>
            <a:stCxn id="23" idx="3"/>
            <a:endCxn id="3" idx="1"/>
          </p:cNvCxnSpPr>
          <p:nvPr/>
        </p:nvCxnSpPr>
        <p:spPr>
          <a:xfrm flipV="1">
            <a:off x="3516630" y="2517360"/>
            <a:ext cx="4798003" cy="1412464"/>
          </a:xfrm>
          <a:prstGeom prst="straightConnector1">
            <a:avLst/>
          </a:prstGeom>
          <a:ln w="57150">
            <a:solidFill>
              <a:srgbClr val="2BAB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057636-2CB4-8034-7669-EDBCD38F7A9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324350" y="2653117"/>
            <a:ext cx="3990283" cy="1696832"/>
          </a:xfrm>
          <a:prstGeom prst="straightConnector1">
            <a:avLst/>
          </a:prstGeom>
          <a:ln w="57150">
            <a:solidFill>
              <a:srgbClr val="2BAB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14">
            <a:extLst>
              <a:ext uri="{FF2B5EF4-FFF2-40B4-BE49-F238E27FC236}">
                <a16:creationId xmlns:a16="http://schemas.microsoft.com/office/drawing/2014/main" id="{5CC3E2A8-44F3-D659-889C-BC35625BB345}"/>
              </a:ext>
            </a:extLst>
          </p:cNvPr>
          <p:cNvSpPr txBox="1">
            <a:spLocks/>
          </p:cNvSpPr>
          <p:nvPr/>
        </p:nvSpPr>
        <p:spPr>
          <a:xfrm>
            <a:off x="5601573" y="2041765"/>
            <a:ext cx="2455102" cy="404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/>
              <a:t>Teks Twit Hasil </a:t>
            </a:r>
            <a:r>
              <a:rPr lang="en-US" sz="2000" err="1"/>
              <a:t>Praproses</a:t>
            </a:r>
            <a:endParaRPr lang="en-US" sz="2000"/>
          </a:p>
        </p:txBody>
      </p:sp>
      <p:sp>
        <p:nvSpPr>
          <p:cNvPr id="41" name="Content Placeholder 14">
            <a:extLst>
              <a:ext uri="{FF2B5EF4-FFF2-40B4-BE49-F238E27FC236}">
                <a16:creationId xmlns:a16="http://schemas.microsoft.com/office/drawing/2014/main" id="{D20F10E2-D94D-1D0E-CC9F-2FDDDE41D325}"/>
              </a:ext>
            </a:extLst>
          </p:cNvPr>
          <p:cNvSpPr txBox="1">
            <a:spLocks/>
          </p:cNvSpPr>
          <p:nvPr/>
        </p:nvSpPr>
        <p:spPr>
          <a:xfrm>
            <a:off x="7875724" y="2755292"/>
            <a:ext cx="3808311" cy="1414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err="1"/>
              <a:t>Jumlah</a:t>
            </a:r>
            <a:r>
              <a:rPr lang="en-US" sz="2000"/>
              <a:t> retweet, following, follower, </a:t>
            </a:r>
            <a:r>
              <a:rPr lang="en-US" sz="2000" err="1"/>
              <a:t>postingan</a:t>
            </a:r>
            <a:r>
              <a:rPr lang="en-US" sz="2000"/>
              <a:t>, dan daftar </a:t>
            </a:r>
            <a:r>
              <a:rPr lang="en-US" sz="2000" err="1"/>
              <a:t>publik</a:t>
            </a:r>
            <a:r>
              <a:rPr lang="en-US" sz="2000"/>
              <a:t> </a:t>
            </a:r>
            <a:r>
              <a:rPr lang="en-US" sz="2000" err="1"/>
              <a:t>pengguna</a:t>
            </a:r>
            <a:r>
              <a:rPr lang="en-US" sz="2000"/>
              <a:t>; </a:t>
            </a:r>
            <a:r>
              <a:rPr lang="en-US" sz="2000" err="1"/>
              <a:t>tipe</a:t>
            </a:r>
            <a:r>
              <a:rPr lang="en-US" sz="2000"/>
              <a:t> twit; </a:t>
            </a:r>
            <a:r>
              <a:rPr lang="en-US" sz="2000" err="1"/>
              <a:t>Jumlah</a:t>
            </a:r>
            <a:r>
              <a:rPr lang="en-US" sz="2000"/>
              <a:t> </a:t>
            </a:r>
            <a:r>
              <a:rPr lang="en-US" sz="2000" err="1"/>
              <a:t>kemunculan</a:t>
            </a:r>
            <a:r>
              <a:rPr lang="en-US" sz="2000"/>
              <a:t> twit </a:t>
            </a:r>
            <a:r>
              <a:rPr lang="en-US" sz="2000" err="1"/>
              <a:t>dalam</a:t>
            </a:r>
            <a:r>
              <a:rPr lang="en-US" sz="2000"/>
              <a:t> </a:t>
            </a:r>
            <a:r>
              <a:rPr lang="en-US" sz="2000" err="1"/>
              <a:t>sebulan</a:t>
            </a:r>
            <a:endParaRPr lang="en-US" sz="2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46430-2E5C-3C5B-53A4-C0319940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33" y="5132462"/>
            <a:ext cx="5986582" cy="131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A0B7FA-68C2-AEF9-C8BA-5DA595EE2342}"/>
              </a:ext>
            </a:extLst>
          </p:cNvPr>
          <p:cNvSpPr/>
          <p:nvPr/>
        </p:nvSpPr>
        <p:spPr>
          <a:xfrm>
            <a:off x="8369300" y="5143158"/>
            <a:ext cx="932180" cy="1272881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17" grpId="0" animBg="1"/>
      <p:bldP spid="21" grpId="0" animBg="1"/>
      <p:bldP spid="23" grpId="0" animBg="1"/>
      <p:bldP spid="39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05E8BAF0-CA4E-9696-9586-0DD26A68A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2"/>
          <a:stretch/>
        </p:blipFill>
        <p:spPr bwMode="auto">
          <a:xfrm>
            <a:off x="4144557" y="2310432"/>
            <a:ext cx="1879794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68F9C4D-21CA-9D84-5D1E-B0C78CDA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89" y="3499340"/>
            <a:ext cx="2460769" cy="1420931"/>
          </a:xfrm>
          <a:prstGeom prst="rect">
            <a:avLst/>
          </a:prstGeom>
          <a:ln w="57150">
            <a:solidFill>
              <a:srgbClr val="EEBC8C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23F311-D57D-AEB0-0755-8CDBCC44BAD3}"/>
              </a:ext>
            </a:extLst>
          </p:cNvPr>
          <p:cNvSpPr/>
          <p:nvPr/>
        </p:nvSpPr>
        <p:spPr>
          <a:xfrm>
            <a:off x="7567568" y="309570"/>
            <a:ext cx="3759193" cy="558600"/>
          </a:xfrm>
          <a:prstGeom prst="roundRect">
            <a:avLst>
              <a:gd name="adj" fmla="val 50000"/>
            </a:avLst>
          </a:prstGeom>
          <a:solidFill>
            <a:srgbClr val="2BAB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88F10395-ABEF-3832-17EB-B28EA8E9E116}"/>
              </a:ext>
            </a:extLst>
          </p:cNvPr>
          <p:cNvSpPr txBox="1">
            <a:spLocks/>
          </p:cNvSpPr>
          <p:nvPr/>
        </p:nvSpPr>
        <p:spPr>
          <a:xfrm>
            <a:off x="7875724" y="263342"/>
            <a:ext cx="3142882" cy="651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err="1">
                <a:solidFill>
                  <a:schemeClr val="bg1"/>
                </a:solidFill>
              </a:rPr>
              <a:t>Metodologi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7"/>
          <a:stretch/>
        </p:blipFill>
        <p:spPr>
          <a:xfrm>
            <a:off x="-182880" y="-1604645"/>
            <a:ext cx="7818120" cy="278823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FD44119-EF95-67ED-BCAD-89C3CC3631B6}"/>
              </a:ext>
            </a:extLst>
          </p:cNvPr>
          <p:cNvSpPr/>
          <p:nvPr/>
        </p:nvSpPr>
        <p:spPr>
          <a:xfrm>
            <a:off x="366878" y="6005375"/>
            <a:ext cx="515000" cy="534371"/>
          </a:xfrm>
          <a:prstGeom prst="roundRect">
            <a:avLst/>
          </a:prstGeom>
          <a:solidFill>
            <a:srgbClr val="2BABA5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97BB153-140F-F9A6-B7B0-A3FCF0EFFFA1}"/>
              </a:ext>
            </a:extLst>
          </p:cNvPr>
          <p:cNvSpPr txBox="1">
            <a:spLocks/>
          </p:cNvSpPr>
          <p:nvPr/>
        </p:nvSpPr>
        <p:spPr>
          <a:xfrm>
            <a:off x="363264" y="6103224"/>
            <a:ext cx="515000" cy="4365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39" name="Content Placeholder 14">
            <a:extLst>
              <a:ext uri="{FF2B5EF4-FFF2-40B4-BE49-F238E27FC236}">
                <a16:creationId xmlns:a16="http://schemas.microsoft.com/office/drawing/2014/main" id="{CC29AB25-CB91-5FD4-2BD2-CFDC5F640F1B}"/>
              </a:ext>
            </a:extLst>
          </p:cNvPr>
          <p:cNvSpPr txBox="1">
            <a:spLocks/>
          </p:cNvSpPr>
          <p:nvPr/>
        </p:nvSpPr>
        <p:spPr>
          <a:xfrm>
            <a:off x="8394907" y="1229820"/>
            <a:ext cx="2930492" cy="6030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b="1">
                <a:latin typeface="+mj-lt"/>
              </a:rPr>
              <a:t>Fitur Graf</a:t>
            </a:r>
          </a:p>
        </p:txBody>
      </p:sp>
      <p:sp>
        <p:nvSpPr>
          <p:cNvPr id="2" name="Content Placeholder 14">
            <a:extLst>
              <a:ext uri="{FF2B5EF4-FFF2-40B4-BE49-F238E27FC236}">
                <a16:creationId xmlns:a16="http://schemas.microsoft.com/office/drawing/2014/main" id="{F18F3A7F-59A0-60E4-571E-C98906EAA01D}"/>
              </a:ext>
            </a:extLst>
          </p:cNvPr>
          <p:cNvSpPr txBox="1">
            <a:spLocks/>
          </p:cNvSpPr>
          <p:nvPr/>
        </p:nvSpPr>
        <p:spPr>
          <a:xfrm>
            <a:off x="5234231" y="1629840"/>
            <a:ext cx="6071977" cy="1414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/>
              <a:t>Degree Centrality Node, Eigenvector Centrality Node, </a:t>
            </a:r>
            <a:r>
              <a:rPr lang="en-US" sz="2000" err="1"/>
              <a:t>Pagerank</a:t>
            </a:r>
            <a:r>
              <a:rPr lang="en-US" sz="2000"/>
              <a:t> Node, dan </a:t>
            </a:r>
            <a:r>
              <a:rPr lang="en-US" sz="2000" err="1"/>
              <a:t>Jumlah</a:t>
            </a:r>
            <a:r>
              <a:rPr lang="en-US" sz="2000"/>
              <a:t> </a:t>
            </a:r>
            <a:r>
              <a:rPr lang="en-US" sz="2000" err="1"/>
              <a:t>Kemunculan</a:t>
            </a:r>
            <a:r>
              <a:rPr lang="en-US" sz="2000"/>
              <a:t> Twit 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9A85F3-F96E-FDD4-1297-36A91CE68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90" y="1306131"/>
            <a:ext cx="2431528" cy="884674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E4563E-C709-9F08-BE7C-3540CC326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01" y="2393098"/>
            <a:ext cx="2440666" cy="903950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0B48BC9-8F1D-CD69-4BA8-8F3B22E0A78A}"/>
              </a:ext>
            </a:extLst>
          </p:cNvPr>
          <p:cNvSpPr/>
          <p:nvPr/>
        </p:nvSpPr>
        <p:spPr>
          <a:xfrm>
            <a:off x="3224440" y="3216584"/>
            <a:ext cx="793874" cy="359551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3117E90E-7263-868A-1248-30E965F3ECB0}"/>
              </a:ext>
            </a:extLst>
          </p:cNvPr>
          <p:cNvSpPr/>
          <p:nvPr/>
        </p:nvSpPr>
        <p:spPr>
          <a:xfrm>
            <a:off x="6106078" y="3220474"/>
            <a:ext cx="793874" cy="359551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EA6B7CA-4340-503B-458D-5E21348694E1}"/>
              </a:ext>
            </a:extLst>
          </p:cNvPr>
          <p:cNvSpPr/>
          <p:nvPr/>
        </p:nvSpPr>
        <p:spPr>
          <a:xfrm>
            <a:off x="9065959" y="3237684"/>
            <a:ext cx="793874" cy="359551"/>
          </a:xfrm>
          <a:prstGeom prst="rightArrow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1C03B5-4A50-8765-6FDD-672845D929A1}"/>
              </a:ext>
            </a:extLst>
          </p:cNvPr>
          <p:cNvSpPr txBox="1"/>
          <p:nvPr/>
        </p:nvSpPr>
        <p:spPr>
          <a:xfrm>
            <a:off x="3816014" y="4128901"/>
            <a:ext cx="24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Pembentukan</a:t>
            </a:r>
            <a:r>
              <a:rPr lang="en-US"/>
              <a:t> Node</a:t>
            </a:r>
            <a:endParaRPr lang="en-ID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A05ECD-2D21-9EAE-BCF3-82DCB55148B9}"/>
              </a:ext>
            </a:extLst>
          </p:cNvPr>
          <p:cNvSpPr txBox="1"/>
          <p:nvPr/>
        </p:nvSpPr>
        <p:spPr>
          <a:xfrm>
            <a:off x="6829674" y="4163263"/>
            <a:ext cx="248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Matriks</a:t>
            </a:r>
            <a:r>
              <a:rPr lang="en-US"/>
              <a:t> </a:t>
            </a:r>
            <a:r>
              <a:rPr lang="en-US" err="1"/>
              <a:t>Similaritas</a:t>
            </a:r>
            <a:endParaRPr lang="en-ID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68401D-89F8-CE11-6D67-E898C4716312}"/>
              </a:ext>
            </a:extLst>
          </p:cNvPr>
          <p:cNvSpPr txBox="1"/>
          <p:nvPr/>
        </p:nvSpPr>
        <p:spPr>
          <a:xfrm>
            <a:off x="9709150" y="4201817"/>
            <a:ext cx="248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Pembentukan</a:t>
            </a:r>
            <a:r>
              <a:rPr lang="en-US"/>
              <a:t> Graf</a:t>
            </a:r>
          </a:p>
          <a:p>
            <a:pPr algn="ctr"/>
            <a:r>
              <a:rPr lang="en-US" sz="1200"/>
              <a:t>(threshold 0,8)</a:t>
            </a:r>
            <a:endParaRPr lang="en-ID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4ECCC4-2EE2-6879-C33E-F6D717501CD5}"/>
              </a:ext>
            </a:extLst>
          </p:cNvPr>
          <p:cNvSpPr/>
          <p:nvPr/>
        </p:nvSpPr>
        <p:spPr>
          <a:xfrm>
            <a:off x="7157967" y="2547295"/>
            <a:ext cx="1826265" cy="16432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F4BD4E-6488-1868-0AF2-3750DFC47680}"/>
              </a:ext>
            </a:extLst>
          </p:cNvPr>
          <p:cNvGrpSpPr/>
          <p:nvPr/>
        </p:nvGrpSpPr>
        <p:grpSpPr>
          <a:xfrm>
            <a:off x="6845731" y="2482660"/>
            <a:ext cx="2066925" cy="1628775"/>
            <a:chOff x="4606804" y="4738611"/>
            <a:chExt cx="2066925" cy="1628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EAA3A-6BFB-7CDE-7514-0C4892ADFBF8}"/>
                </a:ext>
              </a:extLst>
            </p:cNvPr>
            <p:cNvSpPr/>
            <p:nvPr/>
          </p:nvSpPr>
          <p:spPr>
            <a:xfrm>
              <a:off x="5182235" y="5503834"/>
              <a:ext cx="445950" cy="387368"/>
            </a:xfrm>
            <a:prstGeom prst="rect">
              <a:avLst/>
            </a:prstGeom>
            <a:solidFill>
              <a:srgbClr val="DEDE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BDFFE0-FD07-76D6-6A7A-77A4157D4251}"/>
                </a:ext>
              </a:extLst>
            </p:cNvPr>
            <p:cNvSpPr/>
            <p:nvPr/>
          </p:nvSpPr>
          <p:spPr>
            <a:xfrm>
              <a:off x="5626015" y="5120576"/>
              <a:ext cx="445950" cy="387368"/>
            </a:xfrm>
            <a:prstGeom prst="rect">
              <a:avLst/>
            </a:prstGeom>
            <a:solidFill>
              <a:srgbClr val="DEDE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9336EFA-0D31-A43C-C319-4B96AE72F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804" y="4738611"/>
              <a:ext cx="2066925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3980CF6-ED70-C1A1-2C0A-D47CF43E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733" y="5132462"/>
            <a:ext cx="5986582" cy="131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98FAF42-9C26-AD45-681E-82C3DB2412BF}"/>
              </a:ext>
            </a:extLst>
          </p:cNvPr>
          <p:cNvSpPr/>
          <p:nvPr/>
        </p:nvSpPr>
        <p:spPr>
          <a:xfrm>
            <a:off x="8369300" y="5143158"/>
            <a:ext cx="932180" cy="1272881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86A27A56-6FE8-CE30-BFE0-474B05CB7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2"/>
          <a:stretch/>
        </p:blipFill>
        <p:spPr bwMode="auto">
          <a:xfrm>
            <a:off x="10094020" y="2466836"/>
            <a:ext cx="1659823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/>
      <p:bldP spid="62" grpId="0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2EB00A61A4E246419F354A64BFFB88F5" ma:contentTypeVersion="8" ma:contentTypeDescription="Buat sebuah dokumen baru." ma:contentTypeScope="" ma:versionID="b052ea5a0b5f53654cc0bc9506f200ee">
  <xsd:schema xmlns:xsd="http://www.w3.org/2001/XMLSchema" xmlns:xs="http://www.w3.org/2001/XMLSchema" xmlns:p="http://schemas.microsoft.com/office/2006/metadata/properties" xmlns:ns3="de0b63bf-6f19-47d3-a749-236ed2511f2c" xmlns:ns4="54981515-977d-460e-aeec-d98a805d4ba2" targetNamespace="http://schemas.microsoft.com/office/2006/metadata/properties" ma:root="true" ma:fieldsID="55d2643097a9cb09f38d53fedd372d5b" ns3:_="" ns4:_="">
    <xsd:import namespace="de0b63bf-6f19-47d3-a749-236ed2511f2c"/>
    <xsd:import namespace="54981515-977d-460e-aeec-d98a805d4b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b63bf-6f19-47d3-a749-236ed2511f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81515-977d-460e-aeec-d98a805d4ba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0b63bf-6f19-47d3-a749-236ed2511f2c" xsi:nil="true"/>
  </documentManagement>
</p:properties>
</file>

<file path=customXml/itemProps1.xml><?xml version="1.0" encoding="utf-8"?>
<ds:datastoreItem xmlns:ds="http://schemas.openxmlformats.org/officeDocument/2006/customXml" ds:itemID="{CC76C3FB-14AF-47D3-A9CC-15DC1FC52A72}">
  <ds:schemaRefs>
    <ds:schemaRef ds:uri="54981515-977d-460e-aeec-d98a805d4ba2"/>
    <ds:schemaRef ds:uri="de0b63bf-6f19-47d3-a749-236ed2511f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4B8244-7E30-4BCA-94E5-1463AD51BE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7452C5-3AC4-4706-A590-BEC4004E97E2}">
  <ds:schemaRefs>
    <ds:schemaRef ds:uri="http://purl.org/dc/dcmitype/"/>
    <ds:schemaRef ds:uri="http://purl.org/dc/elements/1.1/"/>
    <ds:schemaRef ds:uri="54981515-977d-460e-aeec-d98a805d4ba2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de0b63bf-6f19-47d3-a749-236ed2511f2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Widescreen</PresentationFormat>
  <Paragraphs>237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Century Gothic</vt:lpstr>
      <vt:lpstr>Office Theme</vt:lpstr>
      <vt:lpstr>ANALISIS EFEK BUZZER</vt:lpstr>
      <vt:lpstr>Latar Belakang</vt:lpstr>
      <vt:lpstr>PowerPoint Presentation</vt:lpstr>
      <vt:lpstr>Metodologi</vt:lpstr>
      <vt:lpstr>Metodologi</vt:lpstr>
      <vt:lpstr>Metodologi</vt:lpstr>
      <vt:lpstr>Metodologi</vt:lpstr>
      <vt:lpstr>Metodologi</vt:lpstr>
      <vt:lpstr>PowerPoint Presentation</vt:lpstr>
      <vt:lpstr>Metodologi</vt:lpstr>
      <vt:lpstr>Metodologi</vt:lpstr>
      <vt:lpstr>Metodologi</vt:lpstr>
      <vt:lpstr>PowerPoint Presentation</vt:lpstr>
      <vt:lpstr>Hasil</vt:lpstr>
      <vt:lpstr>Hasil</vt:lpstr>
      <vt:lpstr>PowerPoint Presentation</vt:lpstr>
      <vt:lpstr>Analisis</vt:lpstr>
      <vt:lpstr>Analisis</vt:lpstr>
      <vt:lpstr>Analisis</vt:lpstr>
      <vt:lpstr>Analisis</vt:lpstr>
      <vt:lpstr>Rekomendasi</vt:lpstr>
      <vt:lpstr>Rekomendasi</vt:lpstr>
      <vt:lpstr>Rekomendasi</vt:lpstr>
      <vt:lpstr>Kesimpulan</vt:lpstr>
      <vt:lpstr>Tak Kenal Letih, Membangun Negeri!</vt:lpstr>
      <vt:lpstr>Analisis</vt:lpstr>
      <vt:lpstr>Analisis</vt:lpstr>
      <vt:lpstr>Analisis</vt:lpstr>
      <vt:lpstr>Analisis</vt:lpstr>
      <vt:lpstr>Analisis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EFEK BUZZER PADA OPINI MASYARAKAT MENGGUNAKAN METODE INDOBERTWEET DAN XGBOOST BERDASARKAN FITUR GRAF DAN TWIT</dc:title>
  <dc:creator>BK Telkom University</dc:creator>
  <cp:lastModifiedBy>SURYA ABDILLAH</cp:lastModifiedBy>
  <cp:revision>1</cp:revision>
  <dcterms:created xsi:type="dcterms:W3CDTF">2024-07-22T10:56:48Z</dcterms:created>
  <dcterms:modified xsi:type="dcterms:W3CDTF">2024-07-27T16:13:38Z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0x0101002EB00A61A4E246419F354A64BFFB88F5</vt:lpwstr>
  </property>
</Properties>
</file>